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03154"/>
        </a:solidFill>
        <a:effectLst/>
        <a:uFillTx/>
        <a:latin typeface="Century Gothic"/>
        <a:ea typeface="Century Gothic"/>
        <a:cs typeface="Century Gothic"/>
        <a:sym typeface="Century Gothic"/>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03154"/>
        </a:solidFill>
        <a:effectLst/>
        <a:uFillTx/>
        <a:latin typeface="Century Gothic"/>
        <a:ea typeface="Century Gothic"/>
        <a:cs typeface="Century Gothic"/>
        <a:sym typeface="Century Gothic"/>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03154"/>
        </a:solidFill>
        <a:effectLst/>
        <a:uFillTx/>
        <a:latin typeface="Century Gothic"/>
        <a:ea typeface="Century Gothic"/>
        <a:cs typeface="Century Gothic"/>
        <a:sym typeface="Century Gothic"/>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03154"/>
        </a:solidFill>
        <a:effectLst/>
        <a:uFillTx/>
        <a:latin typeface="Century Gothic"/>
        <a:ea typeface="Century Gothic"/>
        <a:cs typeface="Century Gothic"/>
        <a:sym typeface="Century Gothic"/>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03154"/>
        </a:solidFill>
        <a:effectLst/>
        <a:uFillTx/>
        <a:latin typeface="Century Gothic"/>
        <a:ea typeface="Century Gothic"/>
        <a:cs typeface="Century Gothic"/>
        <a:sym typeface="Century Gothic"/>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03154"/>
        </a:solidFill>
        <a:effectLst/>
        <a:uFillTx/>
        <a:latin typeface="Century Gothic"/>
        <a:ea typeface="Century Gothic"/>
        <a:cs typeface="Century Gothic"/>
        <a:sym typeface="Century Gothic"/>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03154"/>
        </a:solidFill>
        <a:effectLst/>
        <a:uFillTx/>
        <a:latin typeface="Century Gothic"/>
        <a:ea typeface="Century Gothic"/>
        <a:cs typeface="Century Gothic"/>
        <a:sym typeface="Century Gothic"/>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03154"/>
        </a:solidFill>
        <a:effectLst/>
        <a:uFillTx/>
        <a:latin typeface="Century Gothic"/>
        <a:ea typeface="Century Gothic"/>
        <a:cs typeface="Century Gothic"/>
        <a:sym typeface="Century Gothic"/>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03154"/>
        </a:solidFill>
        <a:effectLst/>
        <a:uFillTx/>
        <a:latin typeface="Century Gothic"/>
        <a:ea typeface="Century Gothic"/>
        <a:cs typeface="Century Gothic"/>
        <a:sym typeface="Century Goth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entury Gothic"/>
          <a:ea typeface="Century Gothic"/>
          <a:cs typeface="Century Gothic"/>
        </a:font>
        <a:srgbClr val="10315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7CA"/>
          </a:solidFill>
        </a:fill>
      </a:tcStyle>
    </a:wholeTbl>
    <a:band2H>
      <a:tcTxStyle/>
      <a:tcStyle>
        <a:tcBdr/>
        <a:fill>
          <a:solidFill>
            <a:srgbClr val="FFEC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entury Gothic"/>
          <a:ea typeface="Century Gothic"/>
          <a:cs typeface="Century Gothic"/>
        </a:font>
        <a:srgbClr val="10315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DF8D8"/>
          </a:solidFill>
        </a:fill>
      </a:tcStyle>
    </a:wholeTbl>
    <a:band2H>
      <a:tcTxStyle/>
      <a:tcStyle>
        <a:tcBdr/>
        <a:fill>
          <a:solidFill>
            <a:srgbClr val="FEFBED"/>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entury Gothic"/>
          <a:ea typeface="Century Gothic"/>
          <a:cs typeface="Century Gothic"/>
        </a:font>
        <a:srgbClr val="10315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CAEE"/>
          </a:solidFill>
        </a:fill>
      </a:tcStyle>
    </a:wholeTbl>
    <a:band2H>
      <a:tcTxStyle/>
      <a:tcStyle>
        <a:tcBdr/>
        <a:fill>
          <a:solidFill>
            <a:srgbClr val="EFE6F7"/>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entury Gothic"/>
          <a:ea typeface="Century Gothic"/>
          <a:cs typeface="Century Gothic"/>
        </a:font>
        <a:srgbClr val="10315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9"/>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Gothic"/>
          <a:ea typeface="Century Gothic"/>
          <a:cs typeface="Century Gothic"/>
        </a:font>
        <a:srgbClr val="103154"/>
      </a:tcTxStyle>
      <a:tcStyle>
        <a:tcBdr>
          <a:left>
            <a:ln w="12700" cap="flat">
              <a:noFill/>
              <a:miter lim="400000"/>
            </a:ln>
          </a:left>
          <a:right>
            <a:ln w="12700" cap="flat">
              <a:noFill/>
              <a:miter lim="400000"/>
            </a:ln>
          </a:right>
          <a:top>
            <a:ln w="50800" cap="flat">
              <a:solidFill>
                <a:srgbClr val="103154"/>
              </a:solidFill>
              <a:prstDash val="solid"/>
              <a:round/>
            </a:ln>
          </a:top>
          <a:bottom>
            <a:ln w="25400" cap="flat">
              <a:solidFill>
                <a:srgbClr val="10315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103154"/>
              </a:solidFill>
              <a:prstDash val="solid"/>
              <a:round/>
            </a:ln>
          </a:top>
          <a:bottom>
            <a:ln w="25400" cap="flat">
              <a:solidFill>
                <a:srgbClr val="10315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entury Gothic"/>
          <a:ea typeface="Century Gothic"/>
          <a:cs typeface="Century Gothic"/>
        </a:font>
        <a:srgbClr val="10315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CF"/>
          </a:solidFill>
        </a:fill>
      </a:tcStyle>
    </a:wholeTbl>
    <a:band2H>
      <a:tcTxStyle/>
      <a:tcStyle>
        <a:tcBdr/>
        <a:fill>
          <a:solidFill>
            <a:srgbClr val="E6E7E9"/>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03154"/>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03154"/>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03154"/>
          </a:solidFill>
        </a:fill>
      </a:tcStyle>
    </a:firstRow>
  </a:tblStyle>
  <a:tblStyle styleId="{2708684C-4D16-4618-839F-0558EEFCDFE6}" styleName="">
    <a:tblBg/>
    <a:wholeTbl>
      <a:tcTxStyle b="off" i="off">
        <a:font>
          <a:latin typeface="Century Gothic"/>
          <a:ea typeface="Century Gothic"/>
          <a:cs typeface="Century Gothic"/>
        </a:font>
        <a:srgbClr val="103154"/>
      </a:tcTxStyle>
      <a:tcStyle>
        <a:tcBdr>
          <a:left>
            <a:ln w="12700" cap="flat">
              <a:solidFill>
                <a:srgbClr val="103154"/>
              </a:solidFill>
              <a:prstDash val="solid"/>
              <a:round/>
            </a:ln>
          </a:left>
          <a:right>
            <a:ln w="12700" cap="flat">
              <a:solidFill>
                <a:srgbClr val="103154"/>
              </a:solidFill>
              <a:prstDash val="solid"/>
              <a:round/>
            </a:ln>
          </a:right>
          <a:top>
            <a:ln w="12700" cap="flat">
              <a:solidFill>
                <a:srgbClr val="103154"/>
              </a:solidFill>
              <a:prstDash val="solid"/>
              <a:round/>
            </a:ln>
          </a:top>
          <a:bottom>
            <a:ln w="12700" cap="flat">
              <a:solidFill>
                <a:srgbClr val="103154"/>
              </a:solidFill>
              <a:prstDash val="solid"/>
              <a:round/>
            </a:ln>
          </a:bottom>
          <a:insideH>
            <a:ln w="12700" cap="flat">
              <a:solidFill>
                <a:srgbClr val="103154"/>
              </a:solidFill>
              <a:prstDash val="solid"/>
              <a:round/>
            </a:ln>
          </a:insideH>
          <a:insideV>
            <a:ln w="12700" cap="flat">
              <a:solidFill>
                <a:srgbClr val="103154"/>
              </a:solidFill>
              <a:prstDash val="solid"/>
              <a:round/>
            </a:ln>
          </a:insideV>
        </a:tcBdr>
        <a:fill>
          <a:solidFill>
            <a:srgbClr val="103154">
              <a:alpha val="20000"/>
            </a:srgbClr>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103154"/>
      </a:tcTxStyle>
      <a:tcStyle>
        <a:tcBdr>
          <a:left>
            <a:ln w="12700" cap="flat">
              <a:solidFill>
                <a:srgbClr val="103154"/>
              </a:solidFill>
              <a:prstDash val="solid"/>
              <a:round/>
            </a:ln>
          </a:left>
          <a:right>
            <a:ln w="12700" cap="flat">
              <a:solidFill>
                <a:srgbClr val="103154"/>
              </a:solidFill>
              <a:prstDash val="solid"/>
              <a:round/>
            </a:ln>
          </a:right>
          <a:top>
            <a:ln w="12700" cap="flat">
              <a:solidFill>
                <a:srgbClr val="103154"/>
              </a:solidFill>
              <a:prstDash val="solid"/>
              <a:round/>
            </a:ln>
          </a:top>
          <a:bottom>
            <a:ln w="12700" cap="flat">
              <a:solidFill>
                <a:srgbClr val="103154"/>
              </a:solidFill>
              <a:prstDash val="solid"/>
              <a:round/>
            </a:ln>
          </a:bottom>
          <a:insideH>
            <a:ln w="12700" cap="flat">
              <a:solidFill>
                <a:srgbClr val="103154"/>
              </a:solidFill>
              <a:prstDash val="solid"/>
              <a:round/>
            </a:ln>
          </a:insideH>
          <a:insideV>
            <a:ln w="12700" cap="flat">
              <a:solidFill>
                <a:srgbClr val="103154"/>
              </a:solidFill>
              <a:prstDash val="solid"/>
              <a:round/>
            </a:ln>
          </a:insideV>
        </a:tcBdr>
        <a:fill>
          <a:solidFill>
            <a:srgbClr val="103154">
              <a:alpha val="20000"/>
            </a:srgbClr>
          </a:solidFill>
        </a:fill>
      </a:tcStyle>
    </a:firstCol>
    <a:lastRow>
      <a:tcTxStyle b="on" i="off">
        <a:font>
          <a:latin typeface="Century Gothic"/>
          <a:ea typeface="Century Gothic"/>
          <a:cs typeface="Century Gothic"/>
        </a:font>
        <a:srgbClr val="103154"/>
      </a:tcTxStyle>
      <a:tcStyle>
        <a:tcBdr>
          <a:left>
            <a:ln w="12700" cap="flat">
              <a:solidFill>
                <a:srgbClr val="103154"/>
              </a:solidFill>
              <a:prstDash val="solid"/>
              <a:round/>
            </a:ln>
          </a:left>
          <a:right>
            <a:ln w="12700" cap="flat">
              <a:solidFill>
                <a:srgbClr val="103154"/>
              </a:solidFill>
              <a:prstDash val="solid"/>
              <a:round/>
            </a:ln>
          </a:right>
          <a:top>
            <a:ln w="50800" cap="flat">
              <a:solidFill>
                <a:srgbClr val="103154"/>
              </a:solidFill>
              <a:prstDash val="solid"/>
              <a:round/>
            </a:ln>
          </a:top>
          <a:bottom>
            <a:ln w="12700" cap="flat">
              <a:solidFill>
                <a:srgbClr val="103154"/>
              </a:solidFill>
              <a:prstDash val="solid"/>
              <a:round/>
            </a:ln>
          </a:bottom>
          <a:insideH>
            <a:ln w="12700" cap="flat">
              <a:solidFill>
                <a:srgbClr val="103154"/>
              </a:solidFill>
              <a:prstDash val="solid"/>
              <a:round/>
            </a:ln>
          </a:insideH>
          <a:insideV>
            <a:ln w="12700" cap="flat">
              <a:solidFill>
                <a:srgbClr val="103154"/>
              </a:solidFill>
              <a:prstDash val="solid"/>
              <a:round/>
            </a:ln>
          </a:insideV>
        </a:tcBdr>
        <a:fill>
          <a:noFill/>
        </a:fill>
      </a:tcStyle>
    </a:lastRow>
    <a:firstRow>
      <a:tcTxStyle b="on" i="off">
        <a:font>
          <a:latin typeface="Century Gothic"/>
          <a:ea typeface="Century Gothic"/>
          <a:cs typeface="Century Gothic"/>
        </a:font>
        <a:srgbClr val="103154"/>
      </a:tcTxStyle>
      <a:tcStyle>
        <a:tcBdr>
          <a:left>
            <a:ln w="12700" cap="flat">
              <a:solidFill>
                <a:srgbClr val="103154"/>
              </a:solidFill>
              <a:prstDash val="solid"/>
              <a:round/>
            </a:ln>
          </a:left>
          <a:right>
            <a:ln w="12700" cap="flat">
              <a:solidFill>
                <a:srgbClr val="103154"/>
              </a:solidFill>
              <a:prstDash val="solid"/>
              <a:round/>
            </a:ln>
          </a:right>
          <a:top>
            <a:ln w="12700" cap="flat">
              <a:solidFill>
                <a:srgbClr val="103154"/>
              </a:solidFill>
              <a:prstDash val="solid"/>
              <a:round/>
            </a:ln>
          </a:top>
          <a:bottom>
            <a:ln w="25400" cap="flat">
              <a:solidFill>
                <a:srgbClr val="103154"/>
              </a:solidFill>
              <a:prstDash val="solid"/>
              <a:round/>
            </a:ln>
          </a:bottom>
          <a:insideH>
            <a:ln w="12700" cap="flat">
              <a:solidFill>
                <a:srgbClr val="103154"/>
              </a:solidFill>
              <a:prstDash val="solid"/>
              <a:round/>
            </a:ln>
          </a:insideH>
          <a:insideV>
            <a:ln w="12700" cap="flat">
              <a:solidFill>
                <a:srgbClr val="10315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8" d="100"/>
          <a:sy n="128" d="100"/>
        </p:scale>
        <p:origin x="-294" y="-84"/>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4143842004"/>
      </p:ext>
    </p:extLst>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4_标题幻灯片">
    <p:spTree>
      <p:nvGrpSpPr>
        <p:cNvPr id="1" name=""/>
        <p:cNvGrpSpPr/>
        <p:nvPr/>
      </p:nvGrpSpPr>
      <p:grpSpPr>
        <a:xfrm>
          <a:off x="0" y="0"/>
          <a:ext cx="0" cy="0"/>
          <a:chOff x="0" y="0"/>
          <a:chExt cx="0" cy="0"/>
        </a:xfrm>
      </p:grpSpPr>
      <p:sp>
        <p:nvSpPr>
          <p:cNvPr id="11" name="幻灯片编号"/>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5_标题幻灯片">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8" name="幻灯片编号"/>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6_标题幻灯片">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5" name="幻灯片编号"/>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7_标题幻灯片">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2" name="幻灯片编号"/>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2_标题幻灯片">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9" name="幻灯片编号"/>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3_标题幻灯片">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6" name="幻灯片编号"/>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14_标题幻灯片">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3" name="幻灯片编号"/>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5_标题幻灯片">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60" name="幻灯片编号"/>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16_标题幻灯片">
    <p:bg>
      <p:bgPr>
        <a:solidFill>
          <a:srgbClr val="F2F2F2"/>
        </a:solidFill>
        <a:effectLst/>
      </p:bgPr>
    </p:bg>
    <p:spTree>
      <p:nvGrpSpPr>
        <p:cNvPr id="1" name=""/>
        <p:cNvGrpSpPr/>
        <p:nvPr/>
      </p:nvGrpSpPr>
      <p:grpSpPr>
        <a:xfrm>
          <a:off x="0" y="0"/>
          <a:ext cx="0" cy="0"/>
          <a:chOff x="0" y="0"/>
          <a:chExt cx="0" cy="0"/>
        </a:xfrm>
      </p:grpSpPr>
      <p:sp>
        <p:nvSpPr>
          <p:cNvPr id="67" name="幻灯片编号"/>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cstate="print"/>
          <a:srcRect/>
          <a:stretch>
            <a:fillRect/>
          </a:stretch>
        </a:blipFill>
        <a:effectLst/>
      </p:bgPr>
    </p:bg>
    <p:spTree>
      <p:nvGrpSpPr>
        <p:cNvPr id="1" name=""/>
        <p:cNvGrpSpPr/>
        <p:nvPr/>
      </p:nvGrpSpPr>
      <p:grpSpPr>
        <a:xfrm>
          <a:off x="0" y="0"/>
          <a:ext cx="0" cy="0"/>
          <a:chOff x="0" y="0"/>
          <a:chExt cx="0" cy="0"/>
        </a:xfrm>
      </p:grpSpPr>
      <p:sp>
        <p:nvSpPr>
          <p:cNvPr id="2" name="标题文本"/>
          <p:cNvSpPr>
            <a:spLocks noGrp="1"/>
          </p:cNvSpPr>
          <p:nvPr>
            <p:ph type="title"/>
          </p:nvPr>
        </p:nvSpPr>
        <p:spPr>
          <a:xfrm>
            <a:off x="457200" y="69056"/>
            <a:ext cx="8229600" cy="1131094"/>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标题文本</a:t>
            </a:r>
          </a:p>
        </p:txBody>
      </p:sp>
      <p:sp>
        <p:nvSpPr>
          <p:cNvPr id="3" name="正文级别 1…"/>
          <p:cNvSpPr>
            <a:spLocks noGrp="1"/>
          </p:cNvSpPr>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正文级别 1</a:t>
            </a:r>
          </a:p>
          <a:p>
            <a:pPr lvl="1"/>
            <a:r>
              <a:t>正文级别 2</a:t>
            </a:r>
          </a:p>
          <a:p>
            <a:pPr lvl="2"/>
            <a:r>
              <a:t>正文级别 3</a:t>
            </a:r>
          </a:p>
          <a:p>
            <a:pPr lvl="3"/>
            <a:r>
              <a:t>正文级别 4</a:t>
            </a:r>
          </a:p>
          <a:p>
            <a:pPr lvl="4"/>
            <a:r>
              <a:t>正文级别 5</a:t>
            </a:r>
          </a:p>
        </p:txBody>
      </p:sp>
      <p:sp>
        <p:nvSpPr>
          <p:cNvPr id="4" name="幻灯片编号"/>
          <p:cNvSpPr>
            <a:spLocks noGrp="1"/>
          </p:cNvSpPr>
          <p:nvPr>
            <p:ph type="sldNum" sz="quarter" idx="2"/>
          </p:nvPr>
        </p:nvSpPr>
        <p:spPr>
          <a:xfrm>
            <a:off x="4419600" y="4626292"/>
            <a:ext cx="2133600" cy="281941"/>
          </a:xfrm>
          <a:prstGeom prst="rect">
            <a:avLst/>
          </a:prstGeom>
          <a:ln w="12700">
            <a:miter lim="400000"/>
          </a:ln>
        </p:spPr>
        <p:txBody>
          <a:bodyPr wrap="none" lIns="45719" rIns="45719" anchor="ctr">
            <a:spAutoFit/>
          </a:bodyPr>
          <a:lstStyle>
            <a:lvl1pPr algn="r">
              <a:defRPr sz="1200"/>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103154"/>
          </a:solidFill>
          <a:uFillTx/>
          <a:latin typeface="Century Gothic"/>
          <a:ea typeface="Century Gothic"/>
          <a:cs typeface="Century Gothic"/>
          <a:sym typeface="Century Gothic"/>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103154"/>
          </a:solidFill>
          <a:uFillTx/>
          <a:latin typeface="Century Gothic"/>
          <a:ea typeface="Century Gothic"/>
          <a:cs typeface="Century Gothic"/>
          <a:sym typeface="Century Gothic"/>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103154"/>
          </a:solidFill>
          <a:uFillTx/>
          <a:latin typeface="Century Gothic"/>
          <a:ea typeface="Century Gothic"/>
          <a:cs typeface="Century Gothic"/>
          <a:sym typeface="Century Gothic"/>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103154"/>
          </a:solidFill>
          <a:uFillTx/>
          <a:latin typeface="Century Gothic"/>
          <a:ea typeface="Century Gothic"/>
          <a:cs typeface="Century Gothic"/>
          <a:sym typeface="Century Gothic"/>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103154"/>
          </a:solidFill>
          <a:uFillTx/>
          <a:latin typeface="Century Gothic"/>
          <a:ea typeface="Century Gothic"/>
          <a:cs typeface="Century Gothic"/>
          <a:sym typeface="Century Gothic"/>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103154"/>
          </a:solidFill>
          <a:uFillTx/>
          <a:latin typeface="Century Gothic"/>
          <a:ea typeface="Century Gothic"/>
          <a:cs typeface="Century Gothic"/>
          <a:sym typeface="Century Gothic"/>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103154"/>
          </a:solidFill>
          <a:uFillTx/>
          <a:latin typeface="Century Gothic"/>
          <a:ea typeface="Century Gothic"/>
          <a:cs typeface="Century Gothic"/>
          <a:sym typeface="Century Gothic"/>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103154"/>
          </a:solidFill>
          <a:uFillTx/>
          <a:latin typeface="Century Gothic"/>
          <a:ea typeface="Century Gothic"/>
          <a:cs typeface="Century Gothic"/>
          <a:sym typeface="Century Gothic"/>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103154"/>
          </a:solidFill>
          <a:uFillTx/>
          <a:latin typeface="Century Gothic"/>
          <a:ea typeface="Century Gothic"/>
          <a:cs typeface="Century Gothic"/>
          <a:sym typeface="Century Gothic"/>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103154"/>
          </a:solidFill>
          <a:uFillTx/>
          <a:latin typeface="Century Gothic"/>
          <a:ea typeface="Century Gothic"/>
          <a:cs typeface="Century Gothic"/>
          <a:sym typeface="Century Gothic"/>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103154"/>
          </a:solidFill>
          <a:uFillTx/>
          <a:latin typeface="Century Gothic"/>
          <a:ea typeface="Century Gothic"/>
          <a:cs typeface="Century Gothic"/>
          <a:sym typeface="Century Gothic"/>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103154"/>
          </a:solidFill>
          <a:uFillTx/>
          <a:latin typeface="Century Gothic"/>
          <a:ea typeface="Century Gothic"/>
          <a:cs typeface="Century Gothic"/>
          <a:sym typeface="Century Gothic"/>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103154"/>
          </a:solidFill>
          <a:uFillTx/>
          <a:latin typeface="Century Gothic"/>
          <a:ea typeface="Century Gothic"/>
          <a:cs typeface="Century Gothic"/>
          <a:sym typeface="Century Gothic"/>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103154"/>
          </a:solidFill>
          <a:uFillTx/>
          <a:latin typeface="Century Gothic"/>
          <a:ea typeface="Century Gothic"/>
          <a:cs typeface="Century Gothic"/>
          <a:sym typeface="Century Gothic"/>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103154"/>
          </a:solidFill>
          <a:uFillTx/>
          <a:latin typeface="Century Gothic"/>
          <a:ea typeface="Century Gothic"/>
          <a:cs typeface="Century Gothic"/>
          <a:sym typeface="Century Gothic"/>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103154"/>
          </a:solidFill>
          <a:uFillTx/>
          <a:latin typeface="Century Gothic"/>
          <a:ea typeface="Century Gothic"/>
          <a:cs typeface="Century Gothic"/>
          <a:sym typeface="Century Gothic"/>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103154"/>
          </a:solidFill>
          <a:uFillTx/>
          <a:latin typeface="Century Gothic"/>
          <a:ea typeface="Century Gothic"/>
          <a:cs typeface="Century Gothic"/>
          <a:sym typeface="Century Gothic"/>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103154"/>
          </a:solidFill>
          <a:uFillTx/>
          <a:latin typeface="Century Gothic"/>
          <a:ea typeface="Century Gothic"/>
          <a:cs typeface="Century Gothic"/>
          <a:sym typeface="Century Gothic"/>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椭圆 1"/>
          <p:cNvSpPr/>
          <p:nvPr/>
        </p:nvSpPr>
        <p:spPr>
          <a:xfrm>
            <a:off x="2710403" y="596348"/>
            <a:ext cx="3723195" cy="3723194"/>
          </a:xfrm>
          <a:prstGeom prst="ellipse">
            <a:avLst/>
          </a:prstGeom>
          <a:ln>
            <a:solidFill>
              <a:srgbClr val="392C47"/>
            </a:solidFill>
          </a:ln>
        </p:spPr>
        <p:txBody>
          <a:bodyPr lIns="45719" rIns="45719" anchor="ctr"/>
          <a:lstStyle/>
          <a:p>
            <a:pPr algn="ctr"/>
            <a:endParaRPr/>
          </a:p>
        </p:txBody>
      </p:sp>
      <p:sp>
        <p:nvSpPr>
          <p:cNvPr id="77" name="椭圆 2"/>
          <p:cNvSpPr/>
          <p:nvPr/>
        </p:nvSpPr>
        <p:spPr>
          <a:xfrm>
            <a:off x="2909813" y="786232"/>
            <a:ext cx="3324377" cy="3324376"/>
          </a:xfrm>
          <a:prstGeom prst="ellipse">
            <a:avLst/>
          </a:prstGeom>
          <a:solidFill>
            <a:srgbClr val="392C47"/>
          </a:solidFill>
          <a:ln w="12700">
            <a:miter lim="400000"/>
          </a:ln>
        </p:spPr>
        <p:txBody>
          <a:bodyPr lIns="45719" rIns="45719" anchor="ctr"/>
          <a:lstStyle/>
          <a:p>
            <a:pPr algn="ctr"/>
            <a:endParaRPr/>
          </a:p>
        </p:txBody>
      </p:sp>
      <p:sp>
        <p:nvSpPr>
          <p:cNvPr id="78" name="矩形 3"/>
          <p:cNvSpPr/>
          <p:nvPr/>
        </p:nvSpPr>
        <p:spPr>
          <a:xfrm>
            <a:off x="3079819" y="1871160"/>
            <a:ext cx="2984362" cy="523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sz="2800" b="1">
                <a:solidFill>
                  <a:srgbClr val="FFFFFF"/>
                </a:solidFill>
              </a:defRPr>
            </a:pPr>
            <a:r>
              <a:t>BUSINESS REPORT</a:t>
            </a:r>
          </a:p>
        </p:txBody>
      </p:sp>
      <p:sp>
        <p:nvSpPr>
          <p:cNvPr id="79" name="椭圆 5"/>
          <p:cNvSpPr/>
          <p:nvPr/>
        </p:nvSpPr>
        <p:spPr>
          <a:xfrm>
            <a:off x="2880952" y="1336899"/>
            <a:ext cx="269135" cy="269135"/>
          </a:xfrm>
          <a:prstGeom prst="ellipse">
            <a:avLst/>
          </a:prstGeom>
          <a:solidFill>
            <a:srgbClr val="FB9460"/>
          </a:solidFill>
          <a:ln w="12700">
            <a:miter lim="400000"/>
          </a:ln>
        </p:spPr>
        <p:txBody>
          <a:bodyPr lIns="45719" rIns="45719" anchor="ctr"/>
          <a:lstStyle/>
          <a:p>
            <a:pPr algn="ctr"/>
            <a:endParaRPr/>
          </a:p>
        </p:txBody>
      </p:sp>
      <p:sp>
        <p:nvSpPr>
          <p:cNvPr id="80" name="椭圆 6"/>
          <p:cNvSpPr/>
          <p:nvPr/>
        </p:nvSpPr>
        <p:spPr>
          <a:xfrm>
            <a:off x="6234188" y="2680461"/>
            <a:ext cx="269135" cy="269135"/>
          </a:xfrm>
          <a:prstGeom prst="ellipse">
            <a:avLst/>
          </a:prstGeom>
          <a:solidFill>
            <a:srgbClr val="F03F30"/>
          </a:solidFill>
          <a:ln w="12700">
            <a:miter lim="400000"/>
          </a:ln>
        </p:spPr>
        <p:txBody>
          <a:bodyPr lIns="45719" rIns="45719" anchor="ctr"/>
          <a:lstStyle/>
          <a:p>
            <a:pPr algn="ctr"/>
            <a:endParaRPr/>
          </a:p>
        </p:txBody>
      </p:sp>
      <p:sp>
        <p:nvSpPr>
          <p:cNvPr id="81" name="矩形 7"/>
          <p:cNvSpPr/>
          <p:nvPr/>
        </p:nvSpPr>
        <p:spPr>
          <a:xfrm>
            <a:off x="3503931" y="2296708"/>
            <a:ext cx="2136141" cy="8026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sz="4000" b="1">
                <a:solidFill>
                  <a:srgbClr val="FFFFFF"/>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弈鸣文传</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矩形 1"/>
          <p:cNvSpPr/>
          <p:nvPr/>
        </p:nvSpPr>
        <p:spPr>
          <a:xfrm>
            <a:off x="0" y="-1"/>
            <a:ext cx="9144000" cy="960719"/>
          </a:xfrm>
          <a:prstGeom prst="rect">
            <a:avLst/>
          </a:prstGeom>
          <a:solidFill>
            <a:srgbClr val="392C47"/>
          </a:solidFill>
          <a:ln w="12700">
            <a:miter lim="400000"/>
          </a:ln>
        </p:spPr>
        <p:txBody>
          <a:bodyPr lIns="45719" rIns="45719" anchor="ctr"/>
          <a:lstStyle/>
          <a:p>
            <a:pPr algn="ctr">
              <a:defRPr>
                <a:solidFill>
                  <a:srgbClr val="FFFFFF"/>
                </a:solidFill>
              </a:defRPr>
            </a:pPr>
            <a:endParaRPr/>
          </a:p>
        </p:txBody>
      </p:sp>
      <p:grpSp>
        <p:nvGrpSpPr>
          <p:cNvPr id="254" name="组 2"/>
          <p:cNvGrpSpPr/>
          <p:nvPr/>
        </p:nvGrpSpPr>
        <p:grpSpPr>
          <a:xfrm>
            <a:off x="180430" y="96362"/>
            <a:ext cx="3767792" cy="777241"/>
            <a:chOff x="0" y="0"/>
            <a:chExt cx="3767791" cy="777240"/>
          </a:xfrm>
        </p:grpSpPr>
        <p:sp>
          <p:nvSpPr>
            <p:cNvPr id="251" name="文本框 3"/>
            <p:cNvSpPr/>
            <p:nvPr/>
          </p:nvSpPr>
          <p:spPr>
            <a:xfrm>
              <a:off x="443836" y="390801"/>
              <a:ext cx="3323956" cy="269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nSpc>
                  <a:spcPct val="130000"/>
                </a:lnSpc>
                <a:defRPr sz="1000">
                  <a:solidFill>
                    <a:srgbClr val="F2F2F2"/>
                  </a:solidFill>
                </a:defRPr>
              </a:pPr>
              <a:r>
                <a:t>2017</a:t>
              </a:r>
              <a:r>
                <a:rPr>
                  <a:latin typeface="+mn-lt"/>
                  <a:ea typeface="+mn-ea"/>
                  <a:cs typeface="+mn-cs"/>
                  <a:sym typeface="Helvetica"/>
                </a:rPr>
                <a:t>【国际华语辩论邀请赛】报告</a:t>
              </a:r>
            </a:p>
          </p:txBody>
        </p:sp>
        <p:sp>
          <p:nvSpPr>
            <p:cNvPr id="252" name="文本框 4"/>
            <p:cNvSpPr/>
            <p:nvPr/>
          </p:nvSpPr>
          <p:spPr>
            <a:xfrm>
              <a:off x="443837" y="84189"/>
              <a:ext cx="1120141" cy="4470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2000">
                  <a:solidFill>
                    <a:srgbClr val="FFFFFF"/>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办赛简介</a:t>
              </a:r>
            </a:p>
          </p:txBody>
        </p:sp>
        <p:sp>
          <p:nvSpPr>
            <p:cNvPr id="253" name="文本框 5"/>
            <p:cNvSpPr/>
            <p:nvPr/>
          </p:nvSpPr>
          <p:spPr>
            <a:xfrm>
              <a:off x="0" y="0"/>
              <a:ext cx="413827" cy="777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4400">
                  <a:solidFill>
                    <a:srgbClr val="FFFFFF"/>
                  </a:solidFill>
                </a:defRPr>
              </a:lvl1pPr>
            </a:lstStyle>
            <a:p>
              <a:r>
                <a:t>2</a:t>
              </a:r>
            </a:p>
          </p:txBody>
        </p:sp>
      </p:grpSp>
      <p:sp>
        <p:nvSpPr>
          <p:cNvPr id="255" name="下箭头 13"/>
          <p:cNvSpPr/>
          <p:nvPr/>
        </p:nvSpPr>
        <p:spPr>
          <a:xfrm>
            <a:off x="539551" y="1070021"/>
            <a:ext cx="617213" cy="1224137"/>
          </a:xfrm>
          <a:custGeom>
            <a:avLst/>
            <a:gdLst/>
            <a:ahLst/>
            <a:cxnLst>
              <a:cxn ang="0">
                <a:pos x="wd2" y="hd2"/>
              </a:cxn>
              <a:cxn ang="5400000">
                <a:pos x="wd2" y="hd2"/>
              </a:cxn>
              <a:cxn ang="10800000">
                <a:pos x="wd2" y="hd2"/>
              </a:cxn>
              <a:cxn ang="16200000">
                <a:pos x="wd2" y="hd2"/>
              </a:cxn>
            </a:cxnLst>
            <a:rect l="0" t="0" r="r" b="b"/>
            <a:pathLst>
              <a:path w="21600" h="21600" extrusionOk="0">
                <a:moveTo>
                  <a:pt x="0" y="16155"/>
                </a:moveTo>
                <a:lnTo>
                  <a:pt x="5400" y="16155"/>
                </a:lnTo>
                <a:lnTo>
                  <a:pt x="5400" y="0"/>
                </a:lnTo>
                <a:lnTo>
                  <a:pt x="16200" y="0"/>
                </a:lnTo>
                <a:lnTo>
                  <a:pt x="16200" y="16155"/>
                </a:lnTo>
                <a:lnTo>
                  <a:pt x="21600" y="16155"/>
                </a:lnTo>
                <a:lnTo>
                  <a:pt x="1080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pic>
        <p:nvPicPr>
          <p:cNvPr id="256" name="图片 19" descr="图片 19"/>
          <p:cNvPicPr>
            <a:picLocks noChangeAspect="1"/>
          </p:cNvPicPr>
          <p:nvPr/>
        </p:nvPicPr>
        <p:blipFill>
          <a:blip r:embed="rId2" cstate="print">
            <a:extLst/>
          </a:blip>
          <a:stretch>
            <a:fillRect/>
          </a:stretch>
        </p:blipFill>
        <p:spPr>
          <a:xfrm>
            <a:off x="235968" y="1095324"/>
            <a:ext cx="4542498" cy="3626740"/>
          </a:xfrm>
          <a:prstGeom prst="rect">
            <a:avLst/>
          </a:prstGeom>
          <a:ln w="12700">
            <a:miter lim="400000"/>
          </a:ln>
        </p:spPr>
      </p:pic>
      <p:sp>
        <p:nvSpPr>
          <p:cNvPr id="257" name="下箭头 21"/>
          <p:cNvSpPr/>
          <p:nvPr/>
        </p:nvSpPr>
        <p:spPr>
          <a:xfrm>
            <a:off x="5286283" y="1001999"/>
            <a:ext cx="617212" cy="1224137"/>
          </a:xfrm>
          <a:custGeom>
            <a:avLst/>
            <a:gdLst/>
            <a:ahLst/>
            <a:cxnLst>
              <a:cxn ang="0">
                <a:pos x="wd2" y="hd2"/>
              </a:cxn>
              <a:cxn ang="5400000">
                <a:pos x="wd2" y="hd2"/>
              </a:cxn>
              <a:cxn ang="10800000">
                <a:pos x="wd2" y="hd2"/>
              </a:cxn>
              <a:cxn ang="16200000">
                <a:pos x="wd2" y="hd2"/>
              </a:cxn>
            </a:cxnLst>
            <a:rect l="0" t="0" r="r" b="b"/>
            <a:pathLst>
              <a:path w="21600" h="21600" extrusionOk="0">
                <a:moveTo>
                  <a:pt x="0" y="16155"/>
                </a:moveTo>
                <a:lnTo>
                  <a:pt x="5400" y="16155"/>
                </a:lnTo>
                <a:lnTo>
                  <a:pt x="5400" y="0"/>
                </a:lnTo>
                <a:lnTo>
                  <a:pt x="16200" y="0"/>
                </a:lnTo>
                <a:lnTo>
                  <a:pt x="16200" y="16155"/>
                </a:lnTo>
                <a:lnTo>
                  <a:pt x="21600" y="16155"/>
                </a:lnTo>
                <a:lnTo>
                  <a:pt x="1080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258" name="任意多边形 58"/>
          <p:cNvSpPr/>
          <p:nvPr/>
        </p:nvSpPr>
        <p:spPr>
          <a:xfrm rot="5400000">
            <a:off x="5276755" y="1607918"/>
            <a:ext cx="634005" cy="692787"/>
          </a:xfrm>
          <a:custGeom>
            <a:avLst/>
            <a:gdLst/>
            <a:ahLst/>
            <a:cxnLst>
              <a:cxn ang="0">
                <a:pos x="wd2" y="hd2"/>
              </a:cxn>
              <a:cxn ang="5400000">
                <a:pos x="wd2" y="hd2"/>
              </a:cxn>
              <a:cxn ang="10800000">
                <a:pos x="wd2" y="hd2"/>
              </a:cxn>
              <a:cxn ang="16200000">
                <a:pos x="wd2" y="hd2"/>
              </a:cxn>
            </a:cxnLst>
            <a:rect l="0" t="0" r="r" b="b"/>
            <a:pathLst>
              <a:path w="21600" h="21600" extrusionOk="0">
                <a:moveTo>
                  <a:pt x="0" y="11716"/>
                </a:moveTo>
                <a:cubicBezTo>
                  <a:pt x="0" y="6940"/>
                  <a:pt x="3702" y="2955"/>
                  <a:pt x="8623" y="2034"/>
                </a:cubicBezTo>
                <a:lnTo>
                  <a:pt x="9599" y="1944"/>
                </a:lnTo>
                <a:lnTo>
                  <a:pt x="11140" y="0"/>
                </a:lnTo>
                <a:lnTo>
                  <a:pt x="12735" y="2011"/>
                </a:lnTo>
                <a:lnTo>
                  <a:pt x="12977" y="2034"/>
                </a:lnTo>
                <a:cubicBezTo>
                  <a:pt x="17898" y="2955"/>
                  <a:pt x="21600" y="6940"/>
                  <a:pt x="21600" y="11716"/>
                </a:cubicBezTo>
                <a:cubicBezTo>
                  <a:pt x="21600" y="17175"/>
                  <a:pt x="16765" y="21600"/>
                  <a:pt x="10800" y="21600"/>
                </a:cubicBezTo>
                <a:cubicBezTo>
                  <a:pt x="4835" y="21600"/>
                  <a:pt x="0" y="17175"/>
                  <a:pt x="0" y="11716"/>
                </a:cubicBezTo>
                <a:close/>
              </a:path>
            </a:pathLst>
          </a:custGeom>
          <a:ln w="28575">
            <a:solidFill>
              <a:srgbClr val="392C47"/>
            </a:solidFill>
          </a:ln>
        </p:spPr>
        <p:txBody>
          <a:bodyPr lIns="45719" rIns="45719" anchor="ctr"/>
          <a:lstStyle/>
          <a:p>
            <a:pPr algn="ctr">
              <a:defRPr>
                <a:solidFill>
                  <a:srgbClr val="FFFFFF"/>
                </a:solidFill>
              </a:defRPr>
            </a:pPr>
            <a:endParaRPr/>
          </a:p>
        </p:txBody>
      </p:sp>
      <p:sp>
        <p:nvSpPr>
          <p:cNvPr id="259" name="矩形 26"/>
          <p:cNvSpPr/>
          <p:nvPr/>
        </p:nvSpPr>
        <p:spPr>
          <a:xfrm>
            <a:off x="6063048" y="1672774"/>
            <a:ext cx="2697421" cy="612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20000"/>
              </a:lnSpc>
              <a:defRPr sz="1000" b="1">
                <a:solidFill>
                  <a:srgbClr val="FF0000"/>
                </a:solidFill>
                <a:latin typeface="HelveticaNeueLT Pro 67 MdCnO"/>
                <a:ea typeface="HelveticaNeueLT Pro 67 MdCnO"/>
                <a:cs typeface="HelveticaNeueLT Pro 67 MdCnO"/>
                <a:sym typeface="HelveticaNeueLT Pro 67 MdCnO"/>
              </a:defRPr>
            </a:pPr>
            <a:r>
              <a:t>参赛队员</a:t>
            </a:r>
          </a:p>
          <a:p>
            <a:pPr>
              <a:lnSpc>
                <a:spcPct val="120000"/>
              </a:lnSpc>
              <a:defRPr sz="800">
                <a:solidFill>
                  <a:srgbClr val="7F7F7F"/>
                </a:solidFill>
                <a:latin typeface="HelveticaNeueLT Pro 67 MdCnO"/>
                <a:ea typeface="HelveticaNeueLT Pro 67 MdCnO"/>
                <a:cs typeface="HelveticaNeueLT Pro 67 MdCnO"/>
                <a:sym typeface="HelveticaNeueLT Pro 67 MdCnO"/>
              </a:defRPr>
            </a:pPr>
            <a:r>
              <a:t>本届国际华语辩论邀请赛参赛队员共计144人，领队及教练27人，覆盖全球顶尖华语辩论高校。</a:t>
            </a:r>
          </a:p>
        </p:txBody>
      </p:sp>
      <p:sp>
        <p:nvSpPr>
          <p:cNvPr id="260" name="任意多边形 59"/>
          <p:cNvSpPr/>
          <p:nvPr/>
        </p:nvSpPr>
        <p:spPr>
          <a:xfrm rot="5400000">
            <a:off x="5276755" y="2402191"/>
            <a:ext cx="634005" cy="692787"/>
          </a:xfrm>
          <a:custGeom>
            <a:avLst/>
            <a:gdLst/>
            <a:ahLst/>
            <a:cxnLst>
              <a:cxn ang="0">
                <a:pos x="wd2" y="hd2"/>
              </a:cxn>
              <a:cxn ang="5400000">
                <a:pos x="wd2" y="hd2"/>
              </a:cxn>
              <a:cxn ang="10800000">
                <a:pos x="wd2" y="hd2"/>
              </a:cxn>
              <a:cxn ang="16200000">
                <a:pos x="wd2" y="hd2"/>
              </a:cxn>
            </a:cxnLst>
            <a:rect l="0" t="0" r="r" b="b"/>
            <a:pathLst>
              <a:path w="21600" h="21600" extrusionOk="0">
                <a:moveTo>
                  <a:pt x="0" y="11716"/>
                </a:moveTo>
                <a:cubicBezTo>
                  <a:pt x="0" y="6940"/>
                  <a:pt x="3702" y="2955"/>
                  <a:pt x="8623" y="2034"/>
                </a:cubicBezTo>
                <a:lnTo>
                  <a:pt x="9599" y="1944"/>
                </a:lnTo>
                <a:lnTo>
                  <a:pt x="11140" y="0"/>
                </a:lnTo>
                <a:lnTo>
                  <a:pt x="12735" y="2011"/>
                </a:lnTo>
                <a:lnTo>
                  <a:pt x="12977" y="2034"/>
                </a:lnTo>
                <a:cubicBezTo>
                  <a:pt x="17898" y="2955"/>
                  <a:pt x="21600" y="6940"/>
                  <a:pt x="21600" y="11716"/>
                </a:cubicBezTo>
                <a:cubicBezTo>
                  <a:pt x="21600" y="17175"/>
                  <a:pt x="16765" y="21600"/>
                  <a:pt x="10800" y="21600"/>
                </a:cubicBezTo>
                <a:cubicBezTo>
                  <a:pt x="4835" y="21600"/>
                  <a:pt x="0" y="17175"/>
                  <a:pt x="0" y="11716"/>
                </a:cubicBezTo>
                <a:close/>
              </a:path>
            </a:pathLst>
          </a:custGeom>
          <a:ln w="28575">
            <a:solidFill>
              <a:srgbClr val="392C47"/>
            </a:solidFill>
          </a:ln>
        </p:spPr>
        <p:txBody>
          <a:bodyPr lIns="45719" rIns="45719" anchor="ctr"/>
          <a:lstStyle/>
          <a:p>
            <a:pPr algn="ctr">
              <a:defRPr>
                <a:solidFill>
                  <a:srgbClr val="FFFFFF"/>
                </a:solidFill>
              </a:defRPr>
            </a:pPr>
            <a:endParaRPr/>
          </a:p>
        </p:txBody>
      </p:sp>
      <p:sp>
        <p:nvSpPr>
          <p:cNvPr id="261" name="矩形 33"/>
          <p:cNvSpPr/>
          <p:nvPr/>
        </p:nvSpPr>
        <p:spPr>
          <a:xfrm>
            <a:off x="6063048" y="2393933"/>
            <a:ext cx="2697421" cy="77978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20000"/>
              </a:lnSpc>
              <a:defRPr sz="1000" b="1">
                <a:solidFill>
                  <a:srgbClr val="FF0000"/>
                </a:solidFill>
                <a:latin typeface="HelveticaNeueLT Pro 67 MdCnO"/>
                <a:ea typeface="HelveticaNeueLT Pro 67 MdCnO"/>
                <a:cs typeface="HelveticaNeueLT Pro 67 MdCnO"/>
                <a:sym typeface="HelveticaNeueLT Pro 67 MdCnO"/>
              </a:defRPr>
            </a:pPr>
            <a:r>
              <a:t>评审嘉宾</a:t>
            </a:r>
          </a:p>
          <a:p>
            <a:pPr>
              <a:lnSpc>
                <a:spcPct val="120000"/>
              </a:lnSpc>
              <a:defRPr sz="800">
                <a:solidFill>
                  <a:srgbClr val="7F7F7F"/>
                </a:solidFill>
                <a:latin typeface="HelveticaNeueLT Pro 67 MdCnO"/>
                <a:ea typeface="HelveticaNeueLT Pro 67 MdCnO"/>
                <a:cs typeface="HelveticaNeueLT Pro 67 MdCnO"/>
                <a:sym typeface="HelveticaNeueLT Pro 67 MdCnO"/>
              </a:defRPr>
            </a:pPr>
            <a:r>
              <a:t>邀请黄执中、胡渐彪、邱晨、张哲耀等辩论专家担任评审，评审分别来自大陆、香港、澳门、台湾、新加坡、马来西亚。</a:t>
            </a:r>
          </a:p>
        </p:txBody>
      </p:sp>
      <p:sp>
        <p:nvSpPr>
          <p:cNvPr id="262" name="任意多边形 61"/>
          <p:cNvSpPr/>
          <p:nvPr/>
        </p:nvSpPr>
        <p:spPr>
          <a:xfrm rot="5400000">
            <a:off x="5276755" y="3990740"/>
            <a:ext cx="634005" cy="692787"/>
          </a:xfrm>
          <a:custGeom>
            <a:avLst/>
            <a:gdLst/>
            <a:ahLst/>
            <a:cxnLst>
              <a:cxn ang="0">
                <a:pos x="wd2" y="hd2"/>
              </a:cxn>
              <a:cxn ang="5400000">
                <a:pos x="wd2" y="hd2"/>
              </a:cxn>
              <a:cxn ang="10800000">
                <a:pos x="wd2" y="hd2"/>
              </a:cxn>
              <a:cxn ang="16200000">
                <a:pos x="wd2" y="hd2"/>
              </a:cxn>
            </a:cxnLst>
            <a:rect l="0" t="0" r="r" b="b"/>
            <a:pathLst>
              <a:path w="21600" h="21600" extrusionOk="0">
                <a:moveTo>
                  <a:pt x="0" y="11716"/>
                </a:moveTo>
                <a:cubicBezTo>
                  <a:pt x="0" y="6940"/>
                  <a:pt x="3702" y="2955"/>
                  <a:pt x="8623" y="2034"/>
                </a:cubicBezTo>
                <a:lnTo>
                  <a:pt x="9599" y="1944"/>
                </a:lnTo>
                <a:lnTo>
                  <a:pt x="11140" y="0"/>
                </a:lnTo>
                <a:lnTo>
                  <a:pt x="12735" y="2011"/>
                </a:lnTo>
                <a:lnTo>
                  <a:pt x="12977" y="2034"/>
                </a:lnTo>
                <a:cubicBezTo>
                  <a:pt x="17898" y="2955"/>
                  <a:pt x="21600" y="6940"/>
                  <a:pt x="21600" y="11716"/>
                </a:cubicBezTo>
                <a:cubicBezTo>
                  <a:pt x="21600" y="17175"/>
                  <a:pt x="16765" y="21600"/>
                  <a:pt x="10800" y="21600"/>
                </a:cubicBezTo>
                <a:cubicBezTo>
                  <a:pt x="4835" y="21600"/>
                  <a:pt x="0" y="17175"/>
                  <a:pt x="0" y="11716"/>
                </a:cubicBezTo>
                <a:close/>
              </a:path>
            </a:pathLst>
          </a:custGeom>
          <a:ln w="28575">
            <a:solidFill>
              <a:srgbClr val="392C47"/>
            </a:solidFill>
          </a:ln>
        </p:spPr>
        <p:txBody>
          <a:bodyPr lIns="45719" rIns="45719" anchor="ctr"/>
          <a:lstStyle/>
          <a:p>
            <a:pPr algn="ctr">
              <a:defRPr>
                <a:solidFill>
                  <a:srgbClr val="FFFFFF"/>
                </a:solidFill>
              </a:defRPr>
            </a:pPr>
            <a:endParaRPr/>
          </a:p>
        </p:txBody>
      </p:sp>
      <p:sp>
        <p:nvSpPr>
          <p:cNvPr id="263" name="矩形 39"/>
          <p:cNvSpPr/>
          <p:nvPr/>
        </p:nvSpPr>
        <p:spPr>
          <a:xfrm>
            <a:off x="6063048" y="4006901"/>
            <a:ext cx="2697421" cy="77978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20000"/>
              </a:lnSpc>
              <a:defRPr sz="1000" b="1">
                <a:solidFill>
                  <a:srgbClr val="FF0000"/>
                </a:solidFill>
                <a:latin typeface="HelveticaNeueLT Pro 67 MdCnO"/>
                <a:ea typeface="HelveticaNeueLT Pro 67 MdCnO"/>
                <a:cs typeface="HelveticaNeueLT Pro 67 MdCnO"/>
                <a:sym typeface="HelveticaNeueLT Pro 67 MdCnO"/>
              </a:defRPr>
            </a:pPr>
            <a:r>
              <a:t>赛事筹委</a:t>
            </a:r>
          </a:p>
          <a:p>
            <a:pPr>
              <a:lnSpc>
                <a:spcPct val="120000"/>
              </a:lnSpc>
              <a:defRPr sz="800">
                <a:solidFill>
                  <a:srgbClr val="7F7F7F"/>
                </a:solidFill>
                <a:latin typeface="HelveticaNeueLT Pro 67 MdCnO"/>
                <a:ea typeface="HelveticaNeueLT Pro 67 MdCnO"/>
                <a:cs typeface="HelveticaNeueLT Pro 67 MdCnO"/>
                <a:sym typeface="HelveticaNeueLT Pro 67 MdCnO"/>
              </a:defRPr>
            </a:pPr>
            <a:r>
              <a:t>本届赛事组委会共计157人，分为赛事部、宣传部、外联部、行政部共计4大部门9个职能组。从赛事筹备至赛事结束历时6个月。</a:t>
            </a:r>
          </a:p>
        </p:txBody>
      </p:sp>
      <p:sp>
        <p:nvSpPr>
          <p:cNvPr id="264" name="矩形 40"/>
          <p:cNvSpPr/>
          <p:nvPr/>
        </p:nvSpPr>
        <p:spPr>
          <a:xfrm>
            <a:off x="6063048" y="3195242"/>
            <a:ext cx="2697421" cy="77978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20000"/>
              </a:lnSpc>
              <a:defRPr sz="1000" b="1">
                <a:solidFill>
                  <a:srgbClr val="FF0000"/>
                </a:solidFill>
                <a:latin typeface="HelveticaNeueLT Pro 67 MdCnO"/>
                <a:ea typeface="HelveticaNeueLT Pro 67 MdCnO"/>
                <a:cs typeface="HelveticaNeueLT Pro 67 MdCnO"/>
                <a:sym typeface="HelveticaNeueLT Pro 67 MdCnO"/>
              </a:defRPr>
            </a:pPr>
            <a:r>
              <a:t>活动情况</a:t>
            </a:r>
          </a:p>
          <a:p>
            <a:pPr>
              <a:lnSpc>
                <a:spcPct val="120000"/>
              </a:lnSpc>
              <a:defRPr sz="800">
                <a:solidFill>
                  <a:srgbClr val="7F7F7F"/>
                </a:solidFill>
                <a:latin typeface="HelveticaNeueLT Pro 67 MdCnO"/>
                <a:ea typeface="HelveticaNeueLT Pro 67 MdCnO"/>
                <a:cs typeface="HelveticaNeueLT Pro 67 MdCnO"/>
                <a:sym typeface="HelveticaNeueLT Pro 67 MdCnO"/>
              </a:defRPr>
            </a:pPr>
            <a:r>
              <a:t>初赛24场，采取8组循环制；复赛4场，半决赛2场，决赛1场，采用淘汰制；全能挑战赛8场，群议辩论1场。共制作比赛视频40场，纪录片1部，出版书籍1部。</a:t>
            </a:r>
          </a:p>
        </p:txBody>
      </p:sp>
      <p:sp>
        <p:nvSpPr>
          <p:cNvPr id="265" name="矩形 46"/>
          <p:cNvSpPr/>
          <p:nvPr/>
        </p:nvSpPr>
        <p:spPr>
          <a:xfrm>
            <a:off x="5259161" y="1107121"/>
            <a:ext cx="1932941" cy="320041"/>
          </a:xfrm>
          <a:prstGeom prst="rect">
            <a:avLst/>
          </a:prstGeom>
          <a:solidFill>
            <a:srgbClr val="392C47"/>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FFFFFF"/>
                </a:solidFill>
                <a:latin typeface="冬青黑体简体中文 W3"/>
                <a:ea typeface="冬青黑体简体中文 W3"/>
                <a:cs typeface="冬青黑体简体中文 W3"/>
                <a:sym typeface="冬青黑体简体中文 W3"/>
              </a:defRPr>
            </a:lvl1pPr>
          </a:lstStyle>
          <a:p>
            <a:pPr>
              <a:defRPr>
                <a:latin typeface="HelveticaNeueLT Pro 67 MdCn"/>
                <a:ea typeface="HelveticaNeueLT Pro 67 MdCn"/>
                <a:cs typeface="HelveticaNeueLT Pro 67 MdCn"/>
                <a:sym typeface="HelveticaNeueLT Pro 67 MdCn"/>
              </a:defRPr>
            </a:pPr>
            <a:r>
              <a:rPr>
                <a:latin typeface="冬青黑体简体中文 W3"/>
                <a:ea typeface="冬青黑体简体中文 W3"/>
                <a:cs typeface="冬青黑体简体中文 W3"/>
                <a:sym typeface="冬青黑体简体中文 W3"/>
              </a:rPr>
              <a:t>本届赛事主要数据</a:t>
            </a:r>
          </a:p>
        </p:txBody>
      </p:sp>
      <p:sp>
        <p:nvSpPr>
          <p:cNvPr id="266" name="任意多边形 59"/>
          <p:cNvSpPr/>
          <p:nvPr/>
        </p:nvSpPr>
        <p:spPr>
          <a:xfrm rot="5400000">
            <a:off x="5293478" y="3185785"/>
            <a:ext cx="634005" cy="692787"/>
          </a:xfrm>
          <a:custGeom>
            <a:avLst/>
            <a:gdLst/>
            <a:ahLst/>
            <a:cxnLst>
              <a:cxn ang="0">
                <a:pos x="wd2" y="hd2"/>
              </a:cxn>
              <a:cxn ang="5400000">
                <a:pos x="wd2" y="hd2"/>
              </a:cxn>
              <a:cxn ang="10800000">
                <a:pos x="wd2" y="hd2"/>
              </a:cxn>
              <a:cxn ang="16200000">
                <a:pos x="wd2" y="hd2"/>
              </a:cxn>
            </a:cxnLst>
            <a:rect l="0" t="0" r="r" b="b"/>
            <a:pathLst>
              <a:path w="21600" h="21600" extrusionOk="0">
                <a:moveTo>
                  <a:pt x="0" y="11716"/>
                </a:moveTo>
                <a:cubicBezTo>
                  <a:pt x="0" y="6940"/>
                  <a:pt x="3702" y="2955"/>
                  <a:pt x="8623" y="2034"/>
                </a:cubicBezTo>
                <a:lnTo>
                  <a:pt x="9599" y="1944"/>
                </a:lnTo>
                <a:lnTo>
                  <a:pt x="11140" y="0"/>
                </a:lnTo>
                <a:lnTo>
                  <a:pt x="12735" y="2011"/>
                </a:lnTo>
                <a:lnTo>
                  <a:pt x="12977" y="2034"/>
                </a:lnTo>
                <a:cubicBezTo>
                  <a:pt x="17898" y="2955"/>
                  <a:pt x="21600" y="6940"/>
                  <a:pt x="21600" y="11716"/>
                </a:cubicBezTo>
                <a:cubicBezTo>
                  <a:pt x="21600" y="17175"/>
                  <a:pt x="16765" y="21600"/>
                  <a:pt x="10800" y="21600"/>
                </a:cubicBezTo>
                <a:cubicBezTo>
                  <a:pt x="4835" y="21600"/>
                  <a:pt x="0" y="17175"/>
                  <a:pt x="0" y="11716"/>
                </a:cubicBezTo>
                <a:close/>
              </a:path>
            </a:pathLst>
          </a:custGeom>
          <a:ln w="28575">
            <a:solidFill>
              <a:srgbClr val="392C47"/>
            </a:solidFill>
          </a:ln>
        </p:spPr>
        <p:txBody>
          <a:bodyPr lIns="45719" rIns="45719" anchor="ctr"/>
          <a:lstStyle/>
          <a:p>
            <a:pPr algn="ctr">
              <a:defRPr>
                <a:solidFill>
                  <a:srgbClr val="FFFFFF"/>
                </a:solidFill>
              </a:defRPr>
            </a:pPr>
            <a:endParaRPr/>
          </a:p>
        </p:txBody>
      </p:sp>
      <p:sp>
        <p:nvSpPr>
          <p:cNvPr id="267" name="Freeform 63"/>
          <p:cNvSpPr/>
          <p:nvPr/>
        </p:nvSpPr>
        <p:spPr>
          <a:xfrm>
            <a:off x="5418223" y="1792063"/>
            <a:ext cx="313749" cy="312697"/>
          </a:xfrm>
          <a:custGeom>
            <a:avLst/>
            <a:gdLst/>
            <a:ahLst/>
            <a:cxnLst>
              <a:cxn ang="0">
                <a:pos x="wd2" y="hd2"/>
              </a:cxn>
              <a:cxn ang="5400000">
                <a:pos x="wd2" y="hd2"/>
              </a:cxn>
              <a:cxn ang="10800000">
                <a:pos x="wd2" y="hd2"/>
              </a:cxn>
              <a:cxn ang="16200000">
                <a:pos x="wd2" y="hd2"/>
              </a:cxn>
            </a:cxnLst>
            <a:rect l="0" t="0" r="r" b="b"/>
            <a:pathLst>
              <a:path w="21032" h="21600" extrusionOk="0">
                <a:moveTo>
                  <a:pt x="16555" y="0"/>
                </a:moveTo>
                <a:cubicBezTo>
                  <a:pt x="15655" y="0"/>
                  <a:pt x="14825" y="285"/>
                  <a:pt x="14132" y="855"/>
                </a:cubicBezTo>
                <a:cubicBezTo>
                  <a:pt x="13301" y="1568"/>
                  <a:pt x="12471" y="2424"/>
                  <a:pt x="12194" y="3493"/>
                </a:cubicBezTo>
                <a:cubicBezTo>
                  <a:pt x="11778" y="5133"/>
                  <a:pt x="12401" y="6701"/>
                  <a:pt x="13371" y="7984"/>
                </a:cubicBezTo>
                <a:cubicBezTo>
                  <a:pt x="13301" y="7984"/>
                  <a:pt x="13232" y="7984"/>
                  <a:pt x="13163" y="7984"/>
                </a:cubicBezTo>
                <a:cubicBezTo>
                  <a:pt x="12471" y="7984"/>
                  <a:pt x="12194" y="7200"/>
                  <a:pt x="11917" y="6558"/>
                </a:cubicBezTo>
                <a:cubicBezTo>
                  <a:pt x="9909" y="8554"/>
                  <a:pt x="8040" y="10693"/>
                  <a:pt x="6032" y="12618"/>
                </a:cubicBezTo>
                <a:cubicBezTo>
                  <a:pt x="5548" y="12475"/>
                  <a:pt x="5063" y="12404"/>
                  <a:pt x="4578" y="12404"/>
                </a:cubicBezTo>
                <a:cubicBezTo>
                  <a:pt x="3471" y="12404"/>
                  <a:pt x="2363" y="12832"/>
                  <a:pt x="1671" y="13687"/>
                </a:cubicBezTo>
                <a:cubicBezTo>
                  <a:pt x="425" y="14756"/>
                  <a:pt x="-337" y="16539"/>
                  <a:pt x="148" y="18178"/>
                </a:cubicBezTo>
                <a:cubicBezTo>
                  <a:pt x="286" y="18392"/>
                  <a:pt x="286" y="18962"/>
                  <a:pt x="632" y="18962"/>
                </a:cubicBezTo>
                <a:cubicBezTo>
                  <a:pt x="632" y="18962"/>
                  <a:pt x="632" y="18962"/>
                  <a:pt x="632" y="18962"/>
                </a:cubicBezTo>
                <a:cubicBezTo>
                  <a:pt x="1601" y="18107"/>
                  <a:pt x="2432" y="17109"/>
                  <a:pt x="3332" y="16253"/>
                </a:cubicBezTo>
                <a:cubicBezTo>
                  <a:pt x="3955" y="16824"/>
                  <a:pt x="4578" y="17537"/>
                  <a:pt x="5201" y="18178"/>
                </a:cubicBezTo>
                <a:cubicBezTo>
                  <a:pt x="4301" y="19176"/>
                  <a:pt x="3332" y="20103"/>
                  <a:pt x="2432" y="21101"/>
                </a:cubicBezTo>
                <a:cubicBezTo>
                  <a:pt x="3055" y="21386"/>
                  <a:pt x="3817" y="21600"/>
                  <a:pt x="4509" y="21600"/>
                </a:cubicBezTo>
                <a:cubicBezTo>
                  <a:pt x="5271" y="21600"/>
                  <a:pt x="5963" y="21386"/>
                  <a:pt x="6586" y="21030"/>
                </a:cubicBezTo>
                <a:cubicBezTo>
                  <a:pt x="7763" y="20103"/>
                  <a:pt x="8871" y="18891"/>
                  <a:pt x="8940" y="17394"/>
                </a:cubicBezTo>
                <a:cubicBezTo>
                  <a:pt x="9148" y="15968"/>
                  <a:pt x="8455" y="14685"/>
                  <a:pt x="7694" y="13616"/>
                </a:cubicBezTo>
                <a:cubicBezTo>
                  <a:pt x="7763" y="13545"/>
                  <a:pt x="7763" y="13545"/>
                  <a:pt x="7832" y="13545"/>
                </a:cubicBezTo>
                <a:cubicBezTo>
                  <a:pt x="8525" y="13545"/>
                  <a:pt x="8871" y="14400"/>
                  <a:pt x="9217" y="14899"/>
                </a:cubicBezTo>
                <a:cubicBezTo>
                  <a:pt x="11155" y="12974"/>
                  <a:pt x="13094" y="10907"/>
                  <a:pt x="15032" y="8982"/>
                </a:cubicBezTo>
                <a:cubicBezTo>
                  <a:pt x="15586" y="9053"/>
                  <a:pt x="16071" y="9196"/>
                  <a:pt x="16625" y="9196"/>
                </a:cubicBezTo>
                <a:cubicBezTo>
                  <a:pt x="16901" y="9196"/>
                  <a:pt x="17109" y="9125"/>
                  <a:pt x="17386" y="9053"/>
                </a:cubicBezTo>
                <a:cubicBezTo>
                  <a:pt x="18632" y="8911"/>
                  <a:pt x="19463" y="7842"/>
                  <a:pt x="20294" y="6915"/>
                </a:cubicBezTo>
                <a:cubicBezTo>
                  <a:pt x="21263" y="5632"/>
                  <a:pt x="21194" y="3850"/>
                  <a:pt x="20571" y="2424"/>
                </a:cubicBezTo>
                <a:cubicBezTo>
                  <a:pt x="19532" y="3350"/>
                  <a:pt x="18632" y="4420"/>
                  <a:pt x="17663" y="5347"/>
                </a:cubicBezTo>
                <a:cubicBezTo>
                  <a:pt x="17040" y="4705"/>
                  <a:pt x="16417" y="4063"/>
                  <a:pt x="15863" y="3422"/>
                </a:cubicBezTo>
                <a:cubicBezTo>
                  <a:pt x="16763" y="2424"/>
                  <a:pt x="17732" y="1426"/>
                  <a:pt x="18632" y="499"/>
                </a:cubicBezTo>
                <a:cubicBezTo>
                  <a:pt x="18009" y="143"/>
                  <a:pt x="17317" y="0"/>
                  <a:pt x="16555" y="0"/>
                </a:cubicBezTo>
              </a:path>
            </a:pathLst>
          </a:custGeom>
          <a:solidFill>
            <a:srgbClr val="808080"/>
          </a:solidFill>
          <a:ln w="12700">
            <a:miter lim="400000"/>
          </a:ln>
        </p:spPr>
        <p:txBody>
          <a:bodyPr lIns="45719" rIns="45719"/>
          <a:lstStyle/>
          <a:p>
            <a:pPr>
              <a:defRPr sz="1000"/>
            </a:pPr>
            <a:endParaRPr/>
          </a:p>
        </p:txBody>
      </p:sp>
      <p:grpSp>
        <p:nvGrpSpPr>
          <p:cNvPr id="272" name="组合 52"/>
          <p:cNvGrpSpPr/>
          <p:nvPr/>
        </p:nvGrpSpPr>
        <p:grpSpPr>
          <a:xfrm>
            <a:off x="5403022" y="2585651"/>
            <a:ext cx="352103" cy="312697"/>
            <a:chOff x="0" y="0"/>
            <a:chExt cx="352102" cy="312695"/>
          </a:xfrm>
        </p:grpSpPr>
        <p:sp>
          <p:nvSpPr>
            <p:cNvPr id="268" name="任意多边形 53"/>
            <p:cNvSpPr/>
            <p:nvPr/>
          </p:nvSpPr>
          <p:spPr>
            <a:xfrm>
              <a:off x="0" y="110559"/>
              <a:ext cx="275801" cy="202137"/>
            </a:xfrm>
            <a:custGeom>
              <a:avLst/>
              <a:gdLst/>
              <a:ahLst/>
              <a:cxnLst>
                <a:cxn ang="0">
                  <a:pos x="wd2" y="hd2"/>
                </a:cxn>
                <a:cxn ang="5400000">
                  <a:pos x="wd2" y="hd2"/>
                </a:cxn>
                <a:cxn ang="10800000">
                  <a:pos x="wd2" y="hd2"/>
                </a:cxn>
                <a:cxn ang="16200000">
                  <a:pos x="wd2" y="hd2"/>
                </a:cxn>
              </a:cxnLst>
              <a:rect l="0" t="0" r="r" b="b"/>
              <a:pathLst>
                <a:path w="21600" h="21572" extrusionOk="0">
                  <a:moveTo>
                    <a:pt x="6742" y="5757"/>
                  </a:moveTo>
                  <a:cubicBezTo>
                    <a:pt x="6533" y="5757"/>
                    <a:pt x="6326" y="5759"/>
                    <a:pt x="6130" y="5764"/>
                  </a:cubicBezTo>
                  <a:cubicBezTo>
                    <a:pt x="5975" y="5768"/>
                    <a:pt x="5851" y="5958"/>
                    <a:pt x="5897" y="6273"/>
                  </a:cubicBezTo>
                  <a:cubicBezTo>
                    <a:pt x="6117" y="7782"/>
                    <a:pt x="6818" y="12729"/>
                    <a:pt x="7109" y="14584"/>
                  </a:cubicBezTo>
                  <a:cubicBezTo>
                    <a:pt x="7394" y="16396"/>
                    <a:pt x="7718" y="17115"/>
                    <a:pt x="8446" y="17151"/>
                  </a:cubicBezTo>
                  <a:cubicBezTo>
                    <a:pt x="9174" y="17187"/>
                    <a:pt x="9575" y="17174"/>
                    <a:pt x="9984" y="17151"/>
                  </a:cubicBezTo>
                  <a:cubicBezTo>
                    <a:pt x="10304" y="17133"/>
                    <a:pt x="10362" y="17118"/>
                    <a:pt x="10248" y="16308"/>
                  </a:cubicBezTo>
                  <a:cubicBezTo>
                    <a:pt x="10012" y="14628"/>
                    <a:pt x="9196" y="8810"/>
                    <a:pt x="8927" y="6999"/>
                  </a:cubicBezTo>
                  <a:cubicBezTo>
                    <a:pt x="8871" y="6618"/>
                    <a:pt x="8881" y="5754"/>
                    <a:pt x="8383" y="5764"/>
                  </a:cubicBezTo>
                  <a:cubicBezTo>
                    <a:pt x="8135" y="5769"/>
                    <a:pt x="7767" y="5764"/>
                    <a:pt x="7364" y="5760"/>
                  </a:cubicBezTo>
                  <a:cubicBezTo>
                    <a:pt x="7162" y="5758"/>
                    <a:pt x="6951" y="5757"/>
                    <a:pt x="6742" y="5757"/>
                  </a:cubicBezTo>
                  <a:close/>
                  <a:moveTo>
                    <a:pt x="712" y="0"/>
                  </a:moveTo>
                  <a:lnTo>
                    <a:pt x="4302" y="0"/>
                  </a:lnTo>
                  <a:lnTo>
                    <a:pt x="4292" y="495"/>
                  </a:lnTo>
                  <a:cubicBezTo>
                    <a:pt x="4346" y="1527"/>
                    <a:pt x="4763" y="2507"/>
                    <a:pt x="5470" y="3064"/>
                  </a:cubicBezTo>
                  <a:cubicBezTo>
                    <a:pt x="6603" y="3954"/>
                    <a:pt x="8050" y="3426"/>
                    <a:pt x="8704" y="1883"/>
                  </a:cubicBezTo>
                  <a:lnTo>
                    <a:pt x="9502" y="0"/>
                  </a:lnTo>
                  <a:lnTo>
                    <a:pt x="14579" y="0"/>
                  </a:lnTo>
                  <a:lnTo>
                    <a:pt x="14497" y="231"/>
                  </a:lnTo>
                  <a:cubicBezTo>
                    <a:pt x="14114" y="1466"/>
                    <a:pt x="13902" y="2825"/>
                    <a:pt x="13902" y="4251"/>
                  </a:cubicBezTo>
                  <a:cubicBezTo>
                    <a:pt x="13902" y="4607"/>
                    <a:pt x="13915" y="4960"/>
                    <a:pt x="13941" y="5307"/>
                  </a:cubicBezTo>
                  <a:lnTo>
                    <a:pt x="13986" y="5714"/>
                  </a:lnTo>
                  <a:lnTo>
                    <a:pt x="13883" y="5708"/>
                  </a:lnTo>
                  <a:cubicBezTo>
                    <a:pt x="13570" y="5694"/>
                    <a:pt x="13153" y="5685"/>
                    <a:pt x="12752" y="5682"/>
                  </a:cubicBezTo>
                  <a:cubicBezTo>
                    <a:pt x="12573" y="5681"/>
                    <a:pt x="12398" y="5682"/>
                    <a:pt x="12235" y="5684"/>
                  </a:cubicBezTo>
                  <a:cubicBezTo>
                    <a:pt x="12019" y="5686"/>
                    <a:pt x="11827" y="5691"/>
                    <a:pt x="11683" y="5699"/>
                  </a:cubicBezTo>
                  <a:cubicBezTo>
                    <a:pt x="11108" y="5729"/>
                    <a:pt x="11017" y="6332"/>
                    <a:pt x="11050" y="6692"/>
                  </a:cubicBezTo>
                  <a:cubicBezTo>
                    <a:pt x="11356" y="10005"/>
                    <a:pt x="11897" y="15938"/>
                    <a:pt x="11951" y="16543"/>
                  </a:cubicBezTo>
                  <a:cubicBezTo>
                    <a:pt x="12006" y="17149"/>
                    <a:pt x="12028" y="17114"/>
                    <a:pt x="12297" y="17223"/>
                  </a:cubicBezTo>
                  <a:lnTo>
                    <a:pt x="13562" y="17197"/>
                  </a:lnTo>
                  <a:cubicBezTo>
                    <a:pt x="13840" y="17191"/>
                    <a:pt x="13808" y="17083"/>
                    <a:pt x="13869" y="16465"/>
                  </a:cubicBezTo>
                  <a:cubicBezTo>
                    <a:pt x="13911" y="16040"/>
                    <a:pt x="14280" y="11838"/>
                    <a:pt x="14522" y="9093"/>
                  </a:cubicBezTo>
                  <a:lnTo>
                    <a:pt x="14575" y="8492"/>
                  </a:lnTo>
                  <a:lnTo>
                    <a:pt x="14816" y="9174"/>
                  </a:lnTo>
                  <a:cubicBezTo>
                    <a:pt x="15167" y="10052"/>
                    <a:pt x="15607" y="10853"/>
                    <a:pt x="16122" y="11554"/>
                  </a:cubicBezTo>
                  <a:lnTo>
                    <a:pt x="16256" y="11721"/>
                  </a:lnTo>
                  <a:lnTo>
                    <a:pt x="16062" y="13102"/>
                  </a:lnTo>
                  <a:cubicBezTo>
                    <a:pt x="15869" y="14466"/>
                    <a:pt x="15699" y="15678"/>
                    <a:pt x="15611" y="16308"/>
                  </a:cubicBezTo>
                  <a:cubicBezTo>
                    <a:pt x="15497" y="17118"/>
                    <a:pt x="15555" y="17133"/>
                    <a:pt x="15875" y="17151"/>
                  </a:cubicBezTo>
                  <a:cubicBezTo>
                    <a:pt x="16284" y="17174"/>
                    <a:pt x="16686" y="17187"/>
                    <a:pt x="17413" y="17151"/>
                  </a:cubicBezTo>
                  <a:cubicBezTo>
                    <a:pt x="18141" y="17115"/>
                    <a:pt x="18465" y="16396"/>
                    <a:pt x="18750" y="14584"/>
                  </a:cubicBezTo>
                  <a:cubicBezTo>
                    <a:pt x="18768" y="14468"/>
                    <a:pt x="18788" y="14340"/>
                    <a:pt x="18809" y="14201"/>
                  </a:cubicBezTo>
                  <a:lnTo>
                    <a:pt x="18851" y="13927"/>
                  </a:lnTo>
                  <a:lnTo>
                    <a:pt x="19227" y="14115"/>
                  </a:lnTo>
                  <a:cubicBezTo>
                    <a:pt x="19939" y="14417"/>
                    <a:pt x="20696" y="14579"/>
                    <a:pt x="21481" y="14579"/>
                  </a:cubicBezTo>
                  <a:lnTo>
                    <a:pt x="21600" y="14571"/>
                  </a:lnTo>
                  <a:lnTo>
                    <a:pt x="20610" y="19914"/>
                  </a:lnTo>
                  <a:cubicBezTo>
                    <a:pt x="20428" y="20816"/>
                    <a:pt x="19901" y="21566"/>
                    <a:pt x="19373" y="21561"/>
                  </a:cubicBezTo>
                  <a:cubicBezTo>
                    <a:pt x="15122" y="21517"/>
                    <a:pt x="7183" y="21600"/>
                    <a:pt x="6515" y="21561"/>
                  </a:cubicBezTo>
                  <a:cubicBezTo>
                    <a:pt x="5846" y="21522"/>
                    <a:pt x="5238" y="21127"/>
                    <a:pt x="5048" y="20071"/>
                  </a:cubicBezTo>
                  <a:cubicBezTo>
                    <a:pt x="4596" y="17573"/>
                    <a:pt x="3110" y="9703"/>
                    <a:pt x="2473" y="6006"/>
                  </a:cubicBezTo>
                  <a:lnTo>
                    <a:pt x="2441" y="5819"/>
                  </a:lnTo>
                  <a:lnTo>
                    <a:pt x="712" y="5819"/>
                  </a:lnTo>
                  <a:cubicBezTo>
                    <a:pt x="319" y="5819"/>
                    <a:pt x="0" y="5385"/>
                    <a:pt x="0" y="4849"/>
                  </a:cubicBezTo>
                  <a:lnTo>
                    <a:pt x="0" y="970"/>
                  </a:lnTo>
                  <a:cubicBezTo>
                    <a:pt x="0" y="434"/>
                    <a:pt x="319" y="0"/>
                    <a:pt x="712" y="0"/>
                  </a:cubicBezTo>
                  <a:close/>
                </a:path>
              </a:pathLst>
            </a:custGeom>
            <a:solidFill>
              <a:srgbClr val="808080"/>
            </a:solidFill>
            <a:ln w="12700" cap="flat">
              <a:noFill/>
              <a:miter lim="400000"/>
            </a:ln>
            <a:effectLst/>
          </p:spPr>
          <p:txBody>
            <a:bodyPr wrap="square" lIns="45719" tIns="45719" rIns="45719" bIns="45719" numCol="1" anchor="ctr">
              <a:noAutofit/>
            </a:bodyPr>
            <a:lstStyle/>
            <a:p>
              <a:pPr algn="ctr">
                <a:defRPr sz="1000">
                  <a:solidFill>
                    <a:srgbClr val="FFFFFF"/>
                  </a:solidFill>
                </a:defRPr>
              </a:pPr>
              <a:endParaRPr/>
            </a:p>
          </p:txBody>
        </p:sp>
        <p:sp>
          <p:nvSpPr>
            <p:cNvPr id="269" name="圆角矩形 52"/>
            <p:cNvSpPr/>
            <p:nvPr/>
          </p:nvSpPr>
          <p:spPr>
            <a:xfrm rot="18000000">
              <a:off x="42616" y="47626"/>
              <a:ext cx="133869" cy="41361"/>
            </a:xfrm>
            <a:prstGeom prst="roundRect">
              <a:avLst>
                <a:gd name="adj" fmla="val 50000"/>
              </a:avLst>
            </a:prstGeom>
            <a:solidFill>
              <a:srgbClr val="808080"/>
            </a:solidFill>
            <a:ln w="12700" cap="flat">
              <a:noFill/>
              <a:miter lim="400000"/>
            </a:ln>
            <a:effectLst/>
          </p:spPr>
          <p:txBody>
            <a:bodyPr wrap="square" lIns="45719" tIns="45719" rIns="45719" bIns="45719" numCol="1" anchor="ctr">
              <a:noAutofit/>
            </a:bodyPr>
            <a:lstStyle/>
            <a:p>
              <a:pPr algn="ctr">
                <a:defRPr sz="1000">
                  <a:solidFill>
                    <a:srgbClr val="FFFFFF"/>
                  </a:solidFill>
                </a:defRPr>
              </a:pPr>
              <a:endParaRPr/>
            </a:p>
          </p:txBody>
        </p:sp>
        <p:sp>
          <p:nvSpPr>
            <p:cNvPr id="270" name="任意多边形 55"/>
            <p:cNvSpPr/>
            <p:nvPr/>
          </p:nvSpPr>
          <p:spPr>
            <a:xfrm rot="3600000" flipH="1">
              <a:off x="178764" y="18497"/>
              <a:ext cx="66598" cy="41362"/>
            </a:xfrm>
            <a:custGeom>
              <a:avLst/>
              <a:gdLst/>
              <a:ahLst/>
              <a:cxnLst>
                <a:cxn ang="0">
                  <a:pos x="wd2" y="hd2"/>
                </a:cxn>
                <a:cxn ang="5400000">
                  <a:pos x="wd2" y="hd2"/>
                </a:cxn>
                <a:cxn ang="10800000">
                  <a:pos x="wd2" y="hd2"/>
                </a:cxn>
                <a:cxn ang="16200000">
                  <a:pos x="wd2" y="hd2"/>
                </a:cxn>
              </a:cxnLst>
              <a:rect l="0" t="0" r="r" b="b"/>
              <a:pathLst>
                <a:path w="21600" h="21600" extrusionOk="0">
                  <a:moveTo>
                    <a:pt x="20454" y="4762"/>
                  </a:moveTo>
                  <a:cubicBezTo>
                    <a:pt x="19249" y="1889"/>
                    <a:pt x="17208" y="0"/>
                    <a:pt x="14893" y="0"/>
                  </a:cubicBezTo>
                  <a:lnTo>
                    <a:pt x="0" y="0"/>
                  </a:lnTo>
                  <a:lnTo>
                    <a:pt x="100" y="580"/>
                  </a:lnTo>
                  <a:cubicBezTo>
                    <a:pt x="1007" y="7047"/>
                    <a:pt x="1097" y="13657"/>
                    <a:pt x="431" y="20041"/>
                  </a:cubicBezTo>
                  <a:lnTo>
                    <a:pt x="221" y="21600"/>
                  </a:lnTo>
                  <a:lnTo>
                    <a:pt x="14893" y="21600"/>
                  </a:lnTo>
                  <a:cubicBezTo>
                    <a:pt x="18597" y="21600"/>
                    <a:pt x="21600" y="16765"/>
                    <a:pt x="21600" y="10800"/>
                  </a:cubicBezTo>
                  <a:cubicBezTo>
                    <a:pt x="21600" y="8563"/>
                    <a:pt x="21178" y="6485"/>
                    <a:pt x="20454" y="4762"/>
                  </a:cubicBezTo>
                  <a:close/>
                </a:path>
              </a:pathLst>
            </a:custGeom>
            <a:solidFill>
              <a:srgbClr val="808080"/>
            </a:solidFill>
            <a:ln w="12700" cap="flat">
              <a:noFill/>
              <a:miter lim="400000"/>
            </a:ln>
            <a:effectLst/>
          </p:spPr>
          <p:txBody>
            <a:bodyPr wrap="square" lIns="45719" tIns="45719" rIns="45719" bIns="45719" numCol="1" anchor="ctr">
              <a:noAutofit/>
            </a:bodyPr>
            <a:lstStyle/>
            <a:p>
              <a:pPr algn="ctr">
                <a:defRPr sz="1000">
                  <a:solidFill>
                    <a:srgbClr val="FFFFFF"/>
                  </a:solidFill>
                </a:defRPr>
              </a:pPr>
              <a:endParaRPr/>
            </a:p>
          </p:txBody>
        </p:sp>
        <p:sp>
          <p:nvSpPr>
            <p:cNvPr id="271" name="任意多边形 56"/>
            <p:cNvSpPr/>
            <p:nvPr/>
          </p:nvSpPr>
          <p:spPr>
            <a:xfrm>
              <a:off x="196467" y="72575"/>
              <a:ext cx="155636" cy="155635"/>
            </a:xfrm>
            <a:custGeom>
              <a:avLst/>
              <a:gdLst/>
              <a:ahLst/>
              <a:cxnLst>
                <a:cxn ang="0">
                  <a:pos x="wd2" y="hd2"/>
                </a:cxn>
                <a:cxn ang="5400000">
                  <a:pos x="wd2" y="hd2"/>
                </a:cxn>
                <a:cxn ang="10800000">
                  <a:pos x="wd2" y="hd2"/>
                </a:cxn>
                <a:cxn ang="16200000">
                  <a:pos x="wd2" y="hd2"/>
                </a:cxn>
              </a:cxnLst>
              <a:rect l="0" t="0" r="r" b="b"/>
              <a:pathLst>
                <a:path w="21600" h="21600" extrusionOk="0">
                  <a:moveTo>
                    <a:pt x="10800" y="3730"/>
                  </a:moveTo>
                  <a:cubicBezTo>
                    <a:pt x="9863" y="3730"/>
                    <a:pt x="9104" y="4490"/>
                    <a:pt x="9104" y="5426"/>
                  </a:cubicBezTo>
                  <a:lnTo>
                    <a:pt x="9104" y="9381"/>
                  </a:lnTo>
                  <a:lnTo>
                    <a:pt x="5426" y="9381"/>
                  </a:lnTo>
                  <a:cubicBezTo>
                    <a:pt x="4490" y="9381"/>
                    <a:pt x="3730" y="10140"/>
                    <a:pt x="3730" y="11077"/>
                  </a:cubicBezTo>
                  <a:cubicBezTo>
                    <a:pt x="3730" y="12014"/>
                    <a:pt x="4490" y="12773"/>
                    <a:pt x="5426" y="12773"/>
                  </a:cubicBezTo>
                  <a:lnTo>
                    <a:pt x="9104" y="12773"/>
                  </a:lnTo>
                  <a:lnTo>
                    <a:pt x="9104" y="16174"/>
                  </a:lnTo>
                  <a:cubicBezTo>
                    <a:pt x="9104" y="17110"/>
                    <a:pt x="9863" y="17870"/>
                    <a:pt x="10800" y="17870"/>
                  </a:cubicBezTo>
                  <a:cubicBezTo>
                    <a:pt x="11737" y="17870"/>
                    <a:pt x="12496" y="17110"/>
                    <a:pt x="12496" y="16174"/>
                  </a:cubicBezTo>
                  <a:lnTo>
                    <a:pt x="12496" y="12773"/>
                  </a:lnTo>
                  <a:lnTo>
                    <a:pt x="16174" y="12773"/>
                  </a:lnTo>
                  <a:cubicBezTo>
                    <a:pt x="17110" y="12773"/>
                    <a:pt x="17870" y="12014"/>
                    <a:pt x="17870" y="11077"/>
                  </a:cubicBezTo>
                  <a:cubicBezTo>
                    <a:pt x="17870" y="10140"/>
                    <a:pt x="17110" y="9381"/>
                    <a:pt x="16174" y="9381"/>
                  </a:cubicBezTo>
                  <a:lnTo>
                    <a:pt x="12496" y="9381"/>
                  </a:lnTo>
                  <a:lnTo>
                    <a:pt x="12496" y="5426"/>
                  </a:lnTo>
                  <a:cubicBezTo>
                    <a:pt x="12496" y="4490"/>
                    <a:pt x="11737" y="3730"/>
                    <a:pt x="10800" y="3730"/>
                  </a:cubicBez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solidFill>
              <a:srgbClr val="808080"/>
            </a:solidFill>
            <a:ln w="12700" cap="flat">
              <a:noFill/>
              <a:miter lim="400000"/>
            </a:ln>
            <a:effectLst/>
          </p:spPr>
          <p:txBody>
            <a:bodyPr wrap="square" lIns="45719" tIns="45719" rIns="45719" bIns="45719" numCol="1" anchor="ctr">
              <a:noAutofit/>
            </a:bodyPr>
            <a:lstStyle/>
            <a:p>
              <a:pPr algn="ctr">
                <a:defRPr sz="1000">
                  <a:solidFill>
                    <a:srgbClr val="FFFFFF"/>
                  </a:solidFill>
                </a:defRPr>
              </a:pPr>
              <a:endParaRPr/>
            </a:p>
          </p:txBody>
        </p:sp>
      </p:grpSp>
      <p:grpSp>
        <p:nvGrpSpPr>
          <p:cNvPr id="276" name="Group 58"/>
          <p:cNvGrpSpPr/>
          <p:nvPr/>
        </p:nvGrpSpPr>
        <p:grpSpPr>
          <a:xfrm>
            <a:off x="5434519" y="4178386"/>
            <a:ext cx="257533" cy="308198"/>
            <a:chOff x="0" y="0"/>
            <a:chExt cx="257532" cy="308196"/>
          </a:xfrm>
        </p:grpSpPr>
        <p:sp>
          <p:nvSpPr>
            <p:cNvPr id="273" name="Freeform 59"/>
            <p:cNvSpPr/>
            <p:nvPr/>
          </p:nvSpPr>
          <p:spPr>
            <a:xfrm>
              <a:off x="0" y="130"/>
              <a:ext cx="110090" cy="146783"/>
            </a:xfrm>
            <a:custGeom>
              <a:avLst/>
              <a:gdLst/>
              <a:ahLst/>
              <a:cxnLst>
                <a:cxn ang="0">
                  <a:pos x="wd2" y="hd2"/>
                </a:cxn>
                <a:cxn ang="5400000">
                  <a:pos x="wd2" y="hd2"/>
                </a:cxn>
                <a:cxn ang="10800000">
                  <a:pos x="wd2" y="hd2"/>
                </a:cxn>
                <a:cxn ang="16200000">
                  <a:pos x="wd2" y="hd2"/>
                </a:cxn>
              </a:cxnLst>
              <a:rect l="0" t="0" r="r" b="b"/>
              <a:pathLst>
                <a:path w="21122" h="21339" extrusionOk="0">
                  <a:moveTo>
                    <a:pt x="9132" y="534"/>
                  </a:moveTo>
                  <a:cubicBezTo>
                    <a:pt x="9834" y="-261"/>
                    <a:pt x="11766" y="-128"/>
                    <a:pt x="12468" y="667"/>
                  </a:cubicBezTo>
                  <a:cubicBezTo>
                    <a:pt x="14927" y="3052"/>
                    <a:pt x="17561" y="5305"/>
                    <a:pt x="20195" y="7557"/>
                  </a:cubicBezTo>
                  <a:cubicBezTo>
                    <a:pt x="21249" y="8352"/>
                    <a:pt x="21600" y="9810"/>
                    <a:pt x="20195" y="10473"/>
                  </a:cubicBezTo>
                  <a:cubicBezTo>
                    <a:pt x="18439" y="10738"/>
                    <a:pt x="16683" y="10605"/>
                    <a:pt x="14751" y="10738"/>
                  </a:cubicBezTo>
                  <a:cubicBezTo>
                    <a:pt x="14224" y="13653"/>
                    <a:pt x="16683" y="16303"/>
                    <a:pt x="19844" y="17894"/>
                  </a:cubicBezTo>
                  <a:cubicBezTo>
                    <a:pt x="17034" y="18954"/>
                    <a:pt x="14400" y="20411"/>
                    <a:pt x="11415" y="21339"/>
                  </a:cubicBezTo>
                  <a:cubicBezTo>
                    <a:pt x="8078" y="18424"/>
                    <a:pt x="5795" y="14713"/>
                    <a:pt x="6322" y="10738"/>
                  </a:cubicBezTo>
                  <a:cubicBezTo>
                    <a:pt x="4215" y="10473"/>
                    <a:pt x="176" y="11400"/>
                    <a:pt x="0" y="9015"/>
                  </a:cubicBezTo>
                  <a:cubicBezTo>
                    <a:pt x="702" y="7557"/>
                    <a:pt x="2283" y="6497"/>
                    <a:pt x="3688" y="5305"/>
                  </a:cubicBezTo>
                  <a:cubicBezTo>
                    <a:pt x="5444" y="3847"/>
                    <a:pt x="7200" y="2124"/>
                    <a:pt x="9132" y="534"/>
                  </a:cubicBezTo>
                  <a:close/>
                </a:path>
              </a:pathLst>
            </a:custGeom>
            <a:solidFill>
              <a:srgbClr val="7F7F7F"/>
            </a:solidFill>
            <a:ln w="12700" cap="flat">
              <a:noFill/>
              <a:miter lim="400000"/>
            </a:ln>
            <a:effectLst/>
          </p:spPr>
          <p:txBody>
            <a:bodyPr wrap="square" lIns="45719" tIns="45719" rIns="45719" bIns="45719" numCol="1" anchor="t">
              <a:noAutofit/>
            </a:bodyPr>
            <a:lstStyle/>
            <a:p>
              <a:pPr>
                <a:defRPr sz="1000"/>
              </a:pPr>
              <a:endParaRPr/>
            </a:p>
          </p:txBody>
        </p:sp>
        <p:sp>
          <p:nvSpPr>
            <p:cNvPr id="274" name="Freeform 60"/>
            <p:cNvSpPr/>
            <p:nvPr/>
          </p:nvSpPr>
          <p:spPr>
            <a:xfrm>
              <a:off x="35354" y="0"/>
              <a:ext cx="222179" cy="308197"/>
            </a:xfrm>
            <a:custGeom>
              <a:avLst/>
              <a:gdLst/>
              <a:ahLst/>
              <a:cxnLst>
                <a:cxn ang="0">
                  <a:pos x="wd2" y="hd2"/>
                </a:cxn>
                <a:cxn ang="5400000">
                  <a:pos x="wd2" y="hd2"/>
                </a:cxn>
                <a:cxn ang="10800000">
                  <a:pos x="wd2" y="hd2"/>
                </a:cxn>
                <a:cxn ang="16200000">
                  <a:pos x="wd2" y="hd2"/>
                </a:cxn>
              </a:cxnLst>
              <a:rect l="0" t="0" r="r" b="b"/>
              <a:pathLst>
                <a:path w="21423" h="21383" extrusionOk="0">
                  <a:moveTo>
                    <a:pt x="15732" y="58"/>
                  </a:moveTo>
                  <a:cubicBezTo>
                    <a:pt x="16614" y="-195"/>
                    <a:pt x="17143" y="438"/>
                    <a:pt x="17672" y="818"/>
                  </a:cubicBezTo>
                  <a:cubicBezTo>
                    <a:pt x="18818" y="1832"/>
                    <a:pt x="20140" y="2782"/>
                    <a:pt x="21198" y="3859"/>
                  </a:cubicBezTo>
                  <a:cubicBezTo>
                    <a:pt x="21551" y="4176"/>
                    <a:pt x="21463" y="4682"/>
                    <a:pt x="21110" y="4936"/>
                  </a:cubicBezTo>
                  <a:cubicBezTo>
                    <a:pt x="20317" y="5189"/>
                    <a:pt x="19435" y="5062"/>
                    <a:pt x="18553" y="5126"/>
                  </a:cubicBezTo>
                  <a:cubicBezTo>
                    <a:pt x="18377" y="7089"/>
                    <a:pt x="17495" y="9243"/>
                    <a:pt x="15115" y="10510"/>
                  </a:cubicBezTo>
                  <a:cubicBezTo>
                    <a:pt x="12735" y="11650"/>
                    <a:pt x="10090" y="12664"/>
                    <a:pt x="7621" y="13804"/>
                  </a:cubicBezTo>
                  <a:cubicBezTo>
                    <a:pt x="6563" y="14311"/>
                    <a:pt x="5153" y="14691"/>
                    <a:pt x="4624" y="15641"/>
                  </a:cubicBezTo>
                  <a:cubicBezTo>
                    <a:pt x="3654" y="17414"/>
                    <a:pt x="4359" y="19441"/>
                    <a:pt x="4007" y="21278"/>
                  </a:cubicBezTo>
                  <a:cubicBezTo>
                    <a:pt x="2684" y="21405"/>
                    <a:pt x="1362" y="21405"/>
                    <a:pt x="39" y="21342"/>
                  </a:cubicBezTo>
                  <a:cubicBezTo>
                    <a:pt x="-49" y="19821"/>
                    <a:pt x="39" y="18238"/>
                    <a:pt x="39" y="16718"/>
                  </a:cubicBezTo>
                  <a:cubicBezTo>
                    <a:pt x="39" y="15767"/>
                    <a:pt x="215" y="14817"/>
                    <a:pt x="1009" y="14057"/>
                  </a:cubicBezTo>
                  <a:cubicBezTo>
                    <a:pt x="2155" y="13107"/>
                    <a:pt x="3566" y="12347"/>
                    <a:pt x="4712" y="11460"/>
                  </a:cubicBezTo>
                  <a:cubicBezTo>
                    <a:pt x="6211" y="10637"/>
                    <a:pt x="7886" y="10193"/>
                    <a:pt x="9384" y="9433"/>
                  </a:cubicBezTo>
                  <a:cubicBezTo>
                    <a:pt x="10795" y="8673"/>
                    <a:pt x="12647" y="8230"/>
                    <a:pt x="13528" y="7089"/>
                  </a:cubicBezTo>
                  <a:cubicBezTo>
                    <a:pt x="13969" y="6456"/>
                    <a:pt x="14322" y="5759"/>
                    <a:pt x="13969" y="5126"/>
                  </a:cubicBezTo>
                  <a:cubicBezTo>
                    <a:pt x="12999" y="4999"/>
                    <a:pt x="11853" y="5253"/>
                    <a:pt x="11060" y="4746"/>
                  </a:cubicBezTo>
                  <a:cubicBezTo>
                    <a:pt x="10707" y="4049"/>
                    <a:pt x="11589" y="3542"/>
                    <a:pt x="12118" y="3035"/>
                  </a:cubicBezTo>
                  <a:cubicBezTo>
                    <a:pt x="13352" y="2085"/>
                    <a:pt x="14410" y="945"/>
                    <a:pt x="15732" y="58"/>
                  </a:cubicBezTo>
                  <a:close/>
                </a:path>
              </a:pathLst>
            </a:custGeom>
            <a:solidFill>
              <a:srgbClr val="7F7F7F"/>
            </a:solidFill>
            <a:ln w="12700" cap="flat">
              <a:noFill/>
              <a:miter lim="400000"/>
            </a:ln>
            <a:effectLst/>
          </p:spPr>
          <p:txBody>
            <a:bodyPr wrap="square" lIns="45719" tIns="45719" rIns="45719" bIns="45719" numCol="1" anchor="t">
              <a:noAutofit/>
            </a:bodyPr>
            <a:lstStyle/>
            <a:p>
              <a:pPr>
                <a:defRPr sz="1000"/>
              </a:pPr>
              <a:endParaRPr/>
            </a:p>
          </p:txBody>
        </p:sp>
        <p:sp>
          <p:nvSpPr>
            <p:cNvPr id="275" name="Freeform 61"/>
            <p:cNvSpPr/>
            <p:nvPr/>
          </p:nvSpPr>
          <p:spPr>
            <a:xfrm>
              <a:off x="158150" y="179844"/>
              <a:ext cx="65357" cy="128353"/>
            </a:xfrm>
            <a:custGeom>
              <a:avLst/>
              <a:gdLst/>
              <a:ahLst/>
              <a:cxnLst>
                <a:cxn ang="0">
                  <a:pos x="wd2" y="hd2"/>
                </a:cxn>
                <a:cxn ang="5400000">
                  <a:pos x="wd2" y="hd2"/>
                </a:cxn>
                <a:cxn ang="10800000">
                  <a:pos x="wd2" y="hd2"/>
                </a:cxn>
                <a:cxn ang="16200000">
                  <a:pos x="wd2" y="hd2"/>
                </a:cxn>
              </a:cxnLst>
              <a:rect l="0" t="0" r="r" b="b"/>
              <a:pathLst>
                <a:path w="21433" h="21547" extrusionOk="0">
                  <a:moveTo>
                    <a:pt x="0" y="3830"/>
                  </a:moveTo>
                  <a:cubicBezTo>
                    <a:pt x="4200" y="2451"/>
                    <a:pt x="8400" y="1226"/>
                    <a:pt x="12600" y="0"/>
                  </a:cubicBezTo>
                  <a:cubicBezTo>
                    <a:pt x="17100" y="2757"/>
                    <a:pt x="21300" y="5974"/>
                    <a:pt x="21300" y="9651"/>
                  </a:cubicBezTo>
                  <a:cubicBezTo>
                    <a:pt x="21300" y="13481"/>
                    <a:pt x="21600" y="17464"/>
                    <a:pt x="21300" y="21294"/>
                  </a:cubicBezTo>
                  <a:cubicBezTo>
                    <a:pt x="16500" y="21600"/>
                    <a:pt x="11700" y="21600"/>
                    <a:pt x="6900" y="21447"/>
                  </a:cubicBezTo>
                  <a:cubicBezTo>
                    <a:pt x="6600" y="17464"/>
                    <a:pt x="7200" y="13481"/>
                    <a:pt x="6600" y="9651"/>
                  </a:cubicBezTo>
                  <a:cubicBezTo>
                    <a:pt x="6300" y="7506"/>
                    <a:pt x="3000" y="5974"/>
                    <a:pt x="0" y="4443"/>
                  </a:cubicBezTo>
                  <a:cubicBezTo>
                    <a:pt x="0" y="4289"/>
                    <a:pt x="0" y="3983"/>
                    <a:pt x="0" y="3830"/>
                  </a:cubicBezTo>
                  <a:close/>
                </a:path>
              </a:pathLst>
            </a:custGeom>
            <a:solidFill>
              <a:srgbClr val="7F7F7F"/>
            </a:solidFill>
            <a:ln w="12700" cap="flat">
              <a:noFill/>
              <a:miter lim="400000"/>
            </a:ln>
            <a:effectLst/>
          </p:spPr>
          <p:txBody>
            <a:bodyPr wrap="square" lIns="45719" tIns="45719" rIns="45719" bIns="45719" numCol="1" anchor="t">
              <a:noAutofit/>
            </a:bodyPr>
            <a:lstStyle/>
            <a:p>
              <a:pPr>
                <a:defRPr sz="1000"/>
              </a:pPr>
              <a:endParaRPr/>
            </a:p>
          </p:txBody>
        </p:sp>
      </p:grpSp>
      <p:grpSp>
        <p:nvGrpSpPr>
          <p:cNvPr id="280" name="Group 44"/>
          <p:cNvGrpSpPr/>
          <p:nvPr/>
        </p:nvGrpSpPr>
        <p:grpSpPr>
          <a:xfrm>
            <a:off x="5425724" y="3393375"/>
            <a:ext cx="314718" cy="305169"/>
            <a:chOff x="0" y="0"/>
            <a:chExt cx="314717" cy="305167"/>
          </a:xfrm>
        </p:grpSpPr>
        <p:sp>
          <p:nvSpPr>
            <p:cNvPr id="277" name="Freeform 45"/>
            <p:cNvSpPr/>
            <p:nvPr/>
          </p:nvSpPr>
          <p:spPr>
            <a:xfrm>
              <a:off x="-1" y="-1"/>
              <a:ext cx="281025" cy="246404"/>
            </a:xfrm>
            <a:custGeom>
              <a:avLst/>
              <a:gdLst/>
              <a:ahLst/>
              <a:cxnLst>
                <a:cxn ang="0">
                  <a:pos x="wd2" y="hd2"/>
                </a:cxn>
                <a:cxn ang="5400000">
                  <a:pos x="wd2" y="hd2"/>
                </a:cxn>
                <a:cxn ang="10800000">
                  <a:pos x="wd2" y="hd2"/>
                </a:cxn>
                <a:cxn ang="16200000">
                  <a:pos x="wd2" y="hd2"/>
                </a:cxn>
              </a:cxnLst>
              <a:rect l="0" t="0" r="r" b="b"/>
              <a:pathLst>
                <a:path w="21441" h="21403" extrusionOk="0">
                  <a:moveTo>
                    <a:pt x="6087" y="292"/>
                  </a:moveTo>
                  <a:cubicBezTo>
                    <a:pt x="6682" y="-84"/>
                    <a:pt x="7408" y="-84"/>
                    <a:pt x="8069" y="217"/>
                  </a:cubicBezTo>
                  <a:cubicBezTo>
                    <a:pt x="9786" y="1045"/>
                    <a:pt x="11504" y="1798"/>
                    <a:pt x="13221" y="2701"/>
                  </a:cubicBezTo>
                  <a:cubicBezTo>
                    <a:pt x="13683" y="3002"/>
                    <a:pt x="14212" y="3077"/>
                    <a:pt x="14740" y="2851"/>
                  </a:cubicBezTo>
                  <a:cubicBezTo>
                    <a:pt x="16392" y="2174"/>
                    <a:pt x="18043" y="1421"/>
                    <a:pt x="19694" y="744"/>
                  </a:cubicBezTo>
                  <a:cubicBezTo>
                    <a:pt x="20091" y="518"/>
                    <a:pt x="20619" y="443"/>
                    <a:pt x="21082" y="593"/>
                  </a:cubicBezTo>
                  <a:cubicBezTo>
                    <a:pt x="21544" y="894"/>
                    <a:pt x="21412" y="1572"/>
                    <a:pt x="21412" y="2099"/>
                  </a:cubicBezTo>
                  <a:cubicBezTo>
                    <a:pt x="21412" y="4733"/>
                    <a:pt x="21478" y="7367"/>
                    <a:pt x="21412" y="9926"/>
                  </a:cubicBezTo>
                  <a:cubicBezTo>
                    <a:pt x="20817" y="9173"/>
                    <a:pt x="20223" y="8421"/>
                    <a:pt x="19562" y="7743"/>
                  </a:cubicBezTo>
                  <a:cubicBezTo>
                    <a:pt x="19496" y="6238"/>
                    <a:pt x="19562" y="4733"/>
                    <a:pt x="19496" y="3227"/>
                  </a:cubicBezTo>
                  <a:cubicBezTo>
                    <a:pt x="17647" y="3679"/>
                    <a:pt x="15929" y="4883"/>
                    <a:pt x="14080" y="5335"/>
                  </a:cubicBezTo>
                  <a:cubicBezTo>
                    <a:pt x="11702" y="4507"/>
                    <a:pt x="9456" y="3152"/>
                    <a:pt x="7144" y="2099"/>
                  </a:cubicBezTo>
                  <a:cubicBezTo>
                    <a:pt x="6417" y="2475"/>
                    <a:pt x="2850" y="4356"/>
                    <a:pt x="1727" y="4959"/>
                  </a:cubicBezTo>
                  <a:cubicBezTo>
                    <a:pt x="1661" y="6012"/>
                    <a:pt x="1595" y="15194"/>
                    <a:pt x="1727" y="18656"/>
                  </a:cubicBezTo>
                  <a:cubicBezTo>
                    <a:pt x="3247" y="18054"/>
                    <a:pt x="4700" y="17151"/>
                    <a:pt x="6153" y="16398"/>
                  </a:cubicBezTo>
                  <a:cubicBezTo>
                    <a:pt x="6616" y="17000"/>
                    <a:pt x="6748" y="17753"/>
                    <a:pt x="6880" y="18506"/>
                  </a:cubicBezTo>
                  <a:cubicBezTo>
                    <a:pt x="5030" y="19333"/>
                    <a:pt x="3313" y="20387"/>
                    <a:pt x="1463" y="21215"/>
                  </a:cubicBezTo>
                  <a:cubicBezTo>
                    <a:pt x="1001" y="21516"/>
                    <a:pt x="538" y="21365"/>
                    <a:pt x="76" y="21365"/>
                  </a:cubicBezTo>
                  <a:cubicBezTo>
                    <a:pt x="10" y="17602"/>
                    <a:pt x="-56" y="5711"/>
                    <a:pt x="76" y="3378"/>
                  </a:cubicBezTo>
                  <a:cubicBezTo>
                    <a:pt x="2058" y="2324"/>
                    <a:pt x="4105" y="1346"/>
                    <a:pt x="6087" y="292"/>
                  </a:cubicBezTo>
                  <a:close/>
                </a:path>
              </a:pathLst>
            </a:custGeom>
            <a:solidFill>
              <a:srgbClr val="808080"/>
            </a:solidFill>
            <a:ln w="12700" cap="flat">
              <a:noFill/>
              <a:miter lim="400000"/>
            </a:ln>
            <a:effectLst/>
          </p:spPr>
          <p:txBody>
            <a:bodyPr wrap="square" lIns="45719" tIns="45719" rIns="45719" bIns="45719" numCol="1" anchor="t">
              <a:noAutofit/>
            </a:bodyPr>
            <a:lstStyle/>
            <a:p>
              <a:pPr>
                <a:defRPr sz="1000"/>
              </a:pPr>
              <a:endParaRPr/>
            </a:p>
          </p:txBody>
        </p:sp>
        <p:sp>
          <p:nvSpPr>
            <p:cNvPr id="278" name="Freeform 46"/>
            <p:cNvSpPr/>
            <p:nvPr/>
          </p:nvSpPr>
          <p:spPr>
            <a:xfrm>
              <a:off x="101220" y="86280"/>
              <a:ext cx="213498" cy="218888"/>
            </a:xfrm>
            <a:custGeom>
              <a:avLst/>
              <a:gdLst/>
              <a:ahLst/>
              <a:cxnLst>
                <a:cxn ang="0">
                  <a:pos x="wd2" y="hd2"/>
                </a:cxn>
                <a:cxn ang="5400000">
                  <a:pos x="wd2" y="hd2"/>
                </a:cxn>
                <a:cxn ang="10800000">
                  <a:pos x="wd2" y="hd2"/>
                </a:cxn>
                <a:cxn ang="16200000">
                  <a:pos x="wd2" y="hd2"/>
                </a:cxn>
              </a:cxnLst>
              <a:rect l="0" t="0" r="r" b="b"/>
              <a:pathLst>
                <a:path w="20110" h="20838" extrusionOk="0">
                  <a:moveTo>
                    <a:pt x="188" y="9591"/>
                  </a:moveTo>
                  <a:cubicBezTo>
                    <a:pt x="-872" y="5139"/>
                    <a:pt x="2714" y="440"/>
                    <a:pt x="7116" y="28"/>
                  </a:cubicBezTo>
                  <a:cubicBezTo>
                    <a:pt x="8909" y="-137"/>
                    <a:pt x="11354" y="440"/>
                    <a:pt x="12740" y="1594"/>
                  </a:cubicBezTo>
                  <a:cubicBezTo>
                    <a:pt x="13800" y="2336"/>
                    <a:pt x="14615" y="3490"/>
                    <a:pt x="15267" y="4645"/>
                  </a:cubicBezTo>
                  <a:cubicBezTo>
                    <a:pt x="15837" y="5799"/>
                    <a:pt x="16000" y="7695"/>
                    <a:pt x="15919" y="8932"/>
                  </a:cubicBezTo>
                  <a:cubicBezTo>
                    <a:pt x="15837" y="10663"/>
                    <a:pt x="14778" y="12065"/>
                    <a:pt x="14126" y="13631"/>
                  </a:cubicBezTo>
                  <a:cubicBezTo>
                    <a:pt x="15022" y="13878"/>
                    <a:pt x="16000" y="14043"/>
                    <a:pt x="16653" y="14785"/>
                  </a:cubicBezTo>
                  <a:cubicBezTo>
                    <a:pt x="17712" y="15939"/>
                    <a:pt x="19179" y="16681"/>
                    <a:pt x="19913" y="18000"/>
                  </a:cubicBezTo>
                  <a:cubicBezTo>
                    <a:pt x="20728" y="19567"/>
                    <a:pt x="18853" y="21463"/>
                    <a:pt x="17386" y="20639"/>
                  </a:cubicBezTo>
                  <a:cubicBezTo>
                    <a:pt x="16000" y="19649"/>
                    <a:pt x="14778" y="18413"/>
                    <a:pt x="13555" y="17258"/>
                  </a:cubicBezTo>
                  <a:cubicBezTo>
                    <a:pt x="12822" y="16681"/>
                    <a:pt x="13148" y="15445"/>
                    <a:pt x="12251" y="14950"/>
                  </a:cubicBezTo>
                  <a:cubicBezTo>
                    <a:pt x="10458" y="15774"/>
                    <a:pt x="8420" y="16516"/>
                    <a:pt x="6464" y="15939"/>
                  </a:cubicBezTo>
                  <a:cubicBezTo>
                    <a:pt x="3285" y="15362"/>
                    <a:pt x="758" y="12724"/>
                    <a:pt x="188" y="9591"/>
                  </a:cubicBezTo>
                  <a:close/>
                  <a:moveTo>
                    <a:pt x="7279" y="2831"/>
                  </a:moveTo>
                  <a:cubicBezTo>
                    <a:pt x="5486" y="3161"/>
                    <a:pt x="3937" y="4315"/>
                    <a:pt x="3203" y="5964"/>
                  </a:cubicBezTo>
                  <a:cubicBezTo>
                    <a:pt x="2225" y="8519"/>
                    <a:pt x="3203" y="11817"/>
                    <a:pt x="5812" y="12889"/>
                  </a:cubicBezTo>
                  <a:cubicBezTo>
                    <a:pt x="8665" y="14290"/>
                    <a:pt x="12414" y="12477"/>
                    <a:pt x="13066" y="9344"/>
                  </a:cubicBezTo>
                  <a:cubicBezTo>
                    <a:pt x="14126" y="5881"/>
                    <a:pt x="10702" y="2171"/>
                    <a:pt x="7279" y="2831"/>
                  </a:cubicBezTo>
                  <a:close/>
                </a:path>
              </a:pathLst>
            </a:custGeom>
            <a:solidFill>
              <a:srgbClr val="808080"/>
            </a:solidFill>
            <a:ln w="12700" cap="flat">
              <a:noFill/>
              <a:miter lim="400000"/>
            </a:ln>
            <a:effectLst/>
          </p:spPr>
          <p:txBody>
            <a:bodyPr wrap="square" lIns="45719" tIns="45719" rIns="45719" bIns="45719" numCol="1" anchor="t">
              <a:noAutofit/>
            </a:bodyPr>
            <a:lstStyle/>
            <a:p>
              <a:pPr>
                <a:defRPr sz="1000"/>
              </a:pPr>
              <a:endParaRPr/>
            </a:p>
          </p:txBody>
        </p:sp>
        <p:sp>
          <p:nvSpPr>
            <p:cNvPr id="279" name="Freeform 47"/>
            <p:cNvSpPr/>
            <p:nvPr/>
          </p:nvSpPr>
          <p:spPr>
            <a:xfrm>
              <a:off x="138678" y="165931"/>
              <a:ext cx="51931" cy="50352"/>
            </a:xfrm>
            <a:custGeom>
              <a:avLst/>
              <a:gdLst/>
              <a:ahLst/>
              <a:cxnLst>
                <a:cxn ang="0">
                  <a:pos x="wd2" y="hd2"/>
                </a:cxn>
                <a:cxn ang="5400000">
                  <a:pos x="wd2" y="hd2"/>
                </a:cxn>
                <a:cxn ang="10800000">
                  <a:pos x="wd2" y="hd2"/>
                </a:cxn>
                <a:cxn ang="16200000">
                  <a:pos x="wd2" y="hd2"/>
                </a:cxn>
              </a:cxnLst>
              <a:rect l="0" t="0" r="r" b="b"/>
              <a:pathLst>
                <a:path w="21600" h="19674" extrusionOk="0">
                  <a:moveTo>
                    <a:pt x="0" y="3180"/>
                  </a:moveTo>
                  <a:cubicBezTo>
                    <a:pt x="360" y="-195"/>
                    <a:pt x="4320" y="-195"/>
                    <a:pt x="6840" y="142"/>
                  </a:cubicBezTo>
                  <a:cubicBezTo>
                    <a:pt x="7560" y="3180"/>
                    <a:pt x="8640" y="6555"/>
                    <a:pt x="11160" y="8917"/>
                  </a:cubicBezTo>
                  <a:cubicBezTo>
                    <a:pt x="13680" y="11617"/>
                    <a:pt x="17640" y="12630"/>
                    <a:pt x="21240" y="13980"/>
                  </a:cubicBezTo>
                  <a:cubicBezTo>
                    <a:pt x="21600" y="15667"/>
                    <a:pt x="21600" y="17355"/>
                    <a:pt x="21600" y="19380"/>
                  </a:cubicBezTo>
                  <a:cubicBezTo>
                    <a:pt x="11160" y="21405"/>
                    <a:pt x="1440" y="12630"/>
                    <a:pt x="0" y="3180"/>
                  </a:cubicBezTo>
                  <a:close/>
                </a:path>
              </a:pathLst>
            </a:custGeom>
            <a:solidFill>
              <a:srgbClr val="808080"/>
            </a:solidFill>
            <a:ln w="12700" cap="flat">
              <a:noFill/>
              <a:miter lim="400000"/>
            </a:ln>
            <a:effectLst/>
          </p:spPr>
          <p:txBody>
            <a:bodyPr wrap="square" lIns="45719" tIns="45719" rIns="45719" bIns="45719" numCol="1" anchor="t">
              <a:noAutofit/>
            </a:bodyPr>
            <a:lstStyle/>
            <a:p>
              <a:pPr>
                <a:defRPr sz="1000"/>
              </a:pPr>
              <a:endParaRPr/>
            </a:p>
          </p:txBody>
        </p:sp>
      </p:grpSp>
    </p:spTree>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椭圆 7"/>
          <p:cNvSpPr/>
          <p:nvPr/>
        </p:nvSpPr>
        <p:spPr>
          <a:xfrm>
            <a:off x="1916015" y="1498849"/>
            <a:ext cx="1512801" cy="1512801"/>
          </a:xfrm>
          <a:prstGeom prst="ellipse">
            <a:avLst/>
          </a:prstGeom>
          <a:solidFill>
            <a:srgbClr val="392C47"/>
          </a:solidFill>
          <a:ln w="12700">
            <a:miter lim="400000"/>
          </a:ln>
        </p:spPr>
        <p:txBody>
          <a:bodyPr lIns="45719" rIns="45719" anchor="ctr"/>
          <a:lstStyle/>
          <a:p>
            <a:pPr algn="ctr">
              <a:lnSpc>
                <a:spcPct val="90000"/>
              </a:lnSpc>
              <a:defRPr sz="10000">
                <a:solidFill>
                  <a:srgbClr val="F2F2F2"/>
                </a:solidFill>
              </a:defRPr>
            </a:pPr>
            <a:endParaRPr/>
          </a:p>
        </p:txBody>
      </p:sp>
      <p:sp>
        <p:nvSpPr>
          <p:cNvPr id="283" name="文本框 8"/>
          <p:cNvSpPr/>
          <p:nvPr/>
        </p:nvSpPr>
        <p:spPr>
          <a:xfrm>
            <a:off x="3651872" y="2307201"/>
            <a:ext cx="3576114"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30000"/>
              </a:lnSpc>
              <a:defRPr sz="1000">
                <a:solidFill>
                  <a:srgbClr val="F2F2F2"/>
                </a:solidFill>
              </a:defRPr>
            </a:pPr>
            <a:r>
              <a:rPr>
                <a:latin typeface="+mn-lt"/>
                <a:ea typeface="+mn-ea"/>
                <a:cs typeface="+mn-cs"/>
                <a:sym typeface="Helvetica"/>
              </a:rPr>
              <a:t>【超级辩手】竞技辩论培训品牌</a:t>
            </a:r>
          </a:p>
        </p:txBody>
      </p:sp>
      <p:sp>
        <p:nvSpPr>
          <p:cNvPr id="284" name="文本框 9"/>
          <p:cNvSpPr/>
          <p:nvPr/>
        </p:nvSpPr>
        <p:spPr>
          <a:xfrm>
            <a:off x="3651872" y="1660869"/>
            <a:ext cx="1932941" cy="726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600">
                <a:solidFill>
                  <a:srgbClr val="FFFFFF"/>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培训简介</a:t>
            </a:r>
          </a:p>
        </p:txBody>
      </p:sp>
      <p:sp>
        <p:nvSpPr>
          <p:cNvPr id="285" name="矩形 10"/>
          <p:cNvSpPr/>
          <p:nvPr/>
        </p:nvSpPr>
        <p:spPr>
          <a:xfrm>
            <a:off x="2285251" y="1445279"/>
            <a:ext cx="779820" cy="1590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sz="9600">
                <a:solidFill>
                  <a:srgbClr val="F2F2F2"/>
                </a:solidFill>
              </a:defRPr>
            </a:lvl1pPr>
          </a:lstStyle>
          <a:p>
            <a:r>
              <a:t>3</a:t>
            </a:r>
          </a:p>
        </p:txBody>
      </p:sp>
    </p:spTree>
  </p:cSld>
  <p:clrMapOvr>
    <a:masterClrMapping/>
  </p:clrMapOvr>
  <mc:AlternateContent xmlns:mc="http://schemas.openxmlformats.org/markup-compatibility/2006">
    <mc:Choice xmlns:p14="http://schemas.microsoft.com/office/powerpoint/2010/main" xmlns="" Requires="p14">
      <p:transition spd="slow" p14:dur="1200">
        <p14:warp dir="in"/>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矩形 1"/>
          <p:cNvSpPr/>
          <p:nvPr/>
        </p:nvSpPr>
        <p:spPr>
          <a:xfrm>
            <a:off x="0" y="-1"/>
            <a:ext cx="9144000" cy="960719"/>
          </a:xfrm>
          <a:prstGeom prst="rect">
            <a:avLst/>
          </a:prstGeom>
          <a:solidFill>
            <a:srgbClr val="392C47"/>
          </a:solidFill>
          <a:ln w="12700">
            <a:miter lim="400000"/>
          </a:ln>
        </p:spPr>
        <p:txBody>
          <a:bodyPr lIns="45719" rIns="45719" anchor="ctr"/>
          <a:lstStyle/>
          <a:p>
            <a:pPr algn="ctr">
              <a:defRPr>
                <a:solidFill>
                  <a:srgbClr val="FFFFFF"/>
                </a:solidFill>
              </a:defRPr>
            </a:pPr>
            <a:endParaRPr/>
          </a:p>
        </p:txBody>
      </p:sp>
      <p:grpSp>
        <p:nvGrpSpPr>
          <p:cNvPr id="291" name="组 2"/>
          <p:cNvGrpSpPr/>
          <p:nvPr/>
        </p:nvGrpSpPr>
        <p:grpSpPr>
          <a:xfrm>
            <a:off x="180430" y="96362"/>
            <a:ext cx="3767792" cy="777241"/>
            <a:chOff x="0" y="0"/>
            <a:chExt cx="3767791" cy="777240"/>
          </a:xfrm>
        </p:grpSpPr>
        <p:sp>
          <p:nvSpPr>
            <p:cNvPr id="288" name="文本框 3"/>
            <p:cNvSpPr/>
            <p:nvPr/>
          </p:nvSpPr>
          <p:spPr>
            <a:xfrm>
              <a:off x="443836" y="390801"/>
              <a:ext cx="3323956" cy="269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nSpc>
                  <a:spcPct val="130000"/>
                </a:lnSpc>
                <a:defRPr sz="1000">
                  <a:solidFill>
                    <a:srgbClr val="F2F2F2"/>
                  </a:solidFill>
                </a:defRPr>
              </a:pPr>
              <a:r>
                <a:rPr>
                  <a:latin typeface="+mn-lt"/>
                  <a:ea typeface="+mn-ea"/>
                  <a:cs typeface="+mn-cs"/>
                  <a:sym typeface="Helvetica"/>
                </a:rPr>
                <a:t>【超级辩手】竞技辩论培训品牌</a:t>
              </a:r>
            </a:p>
          </p:txBody>
        </p:sp>
        <p:sp>
          <p:nvSpPr>
            <p:cNvPr id="289" name="文本框 4"/>
            <p:cNvSpPr/>
            <p:nvPr/>
          </p:nvSpPr>
          <p:spPr>
            <a:xfrm>
              <a:off x="443837" y="84189"/>
              <a:ext cx="1120141" cy="4470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2000">
                  <a:solidFill>
                    <a:srgbClr val="FFFFFF"/>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培训简介</a:t>
              </a:r>
            </a:p>
          </p:txBody>
        </p:sp>
        <p:sp>
          <p:nvSpPr>
            <p:cNvPr id="290" name="文本框 5"/>
            <p:cNvSpPr/>
            <p:nvPr/>
          </p:nvSpPr>
          <p:spPr>
            <a:xfrm>
              <a:off x="0" y="0"/>
              <a:ext cx="413827" cy="777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4400">
                  <a:solidFill>
                    <a:srgbClr val="FFFFFF"/>
                  </a:solidFill>
                </a:defRPr>
              </a:lvl1pPr>
            </a:lstStyle>
            <a:p>
              <a:r>
                <a:t>3</a:t>
              </a:r>
            </a:p>
          </p:txBody>
        </p:sp>
      </p:grpSp>
      <p:grpSp>
        <p:nvGrpSpPr>
          <p:cNvPr id="296" name="组合 7"/>
          <p:cNvGrpSpPr/>
          <p:nvPr/>
        </p:nvGrpSpPr>
        <p:grpSpPr>
          <a:xfrm>
            <a:off x="279218" y="1058440"/>
            <a:ext cx="4983815" cy="4280228"/>
            <a:chOff x="0" y="0"/>
            <a:chExt cx="4983814" cy="4280227"/>
          </a:xfrm>
        </p:grpSpPr>
        <p:pic>
          <p:nvPicPr>
            <p:cNvPr id="292" name="图片 6" descr="图片 6"/>
            <p:cNvPicPr>
              <a:picLocks noChangeAspect="1"/>
            </p:cNvPicPr>
            <p:nvPr/>
          </p:nvPicPr>
          <p:blipFill>
            <a:blip r:embed="rId2" cstate="print">
              <a:extLst/>
            </a:blip>
            <a:stretch>
              <a:fillRect/>
            </a:stretch>
          </p:blipFill>
          <p:spPr>
            <a:xfrm>
              <a:off x="0" y="0"/>
              <a:ext cx="4747501" cy="4280228"/>
            </a:xfrm>
            <a:prstGeom prst="rect">
              <a:avLst/>
            </a:prstGeom>
            <a:ln w="12700" cap="flat">
              <a:noFill/>
              <a:miter lim="400000"/>
            </a:ln>
            <a:effectLst/>
          </p:spPr>
        </p:pic>
        <p:sp>
          <p:nvSpPr>
            <p:cNvPr id="293" name="文本框 28"/>
            <p:cNvSpPr/>
            <p:nvPr/>
          </p:nvSpPr>
          <p:spPr>
            <a:xfrm>
              <a:off x="3608544" y="605285"/>
              <a:ext cx="1375271" cy="4470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000" b="1">
                  <a:solidFill>
                    <a:srgbClr val="392C47"/>
                  </a:solidFill>
                  <a:latin typeface="HelveticaNeueLT Pro 67 MdCn"/>
                  <a:ea typeface="HelveticaNeueLT Pro 67 MdCn"/>
                  <a:cs typeface="HelveticaNeueLT Pro 67 MdCn"/>
                  <a:sym typeface="HelveticaNeueLT Pro 67 MdCn"/>
                </a:defRPr>
              </a:lvl1pPr>
            </a:lstStyle>
            <a:p>
              <a:r>
                <a:t>特训</a:t>
              </a:r>
            </a:p>
          </p:txBody>
        </p:sp>
        <p:sp>
          <p:nvSpPr>
            <p:cNvPr id="294" name="文本框 28"/>
            <p:cNvSpPr/>
            <p:nvPr/>
          </p:nvSpPr>
          <p:spPr>
            <a:xfrm>
              <a:off x="3608544" y="1691226"/>
              <a:ext cx="1375271" cy="4470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000" b="1">
                  <a:solidFill>
                    <a:srgbClr val="392C47"/>
                  </a:solidFill>
                  <a:latin typeface="HelveticaNeueLT Pro 67 MdCn"/>
                  <a:ea typeface="HelveticaNeueLT Pro 67 MdCn"/>
                  <a:cs typeface="HelveticaNeueLT Pro 67 MdCn"/>
                  <a:sym typeface="HelveticaNeueLT Pro 67 MdCn"/>
                </a:defRPr>
              </a:lvl1pPr>
            </a:lstStyle>
            <a:p>
              <a:r>
                <a:t>游辩</a:t>
              </a:r>
            </a:p>
          </p:txBody>
        </p:sp>
        <p:sp>
          <p:nvSpPr>
            <p:cNvPr id="295" name="文本框 28"/>
            <p:cNvSpPr/>
            <p:nvPr/>
          </p:nvSpPr>
          <p:spPr>
            <a:xfrm>
              <a:off x="3608544" y="2767589"/>
              <a:ext cx="1375271" cy="4470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000" b="1">
                  <a:solidFill>
                    <a:srgbClr val="392C47"/>
                  </a:solidFill>
                  <a:latin typeface="HelveticaNeueLT Pro 67 MdCn"/>
                  <a:ea typeface="HelveticaNeueLT Pro 67 MdCn"/>
                  <a:cs typeface="HelveticaNeueLT Pro 67 MdCn"/>
                  <a:sym typeface="HelveticaNeueLT Pro 67 MdCn"/>
                </a:defRPr>
              </a:lvl1pPr>
            </a:lstStyle>
            <a:p>
              <a:r>
                <a:t>论辩</a:t>
              </a:r>
            </a:p>
          </p:txBody>
        </p:sp>
      </p:grpSp>
      <p:sp>
        <p:nvSpPr>
          <p:cNvPr id="297" name="矩形 12"/>
          <p:cNvSpPr/>
          <p:nvPr/>
        </p:nvSpPr>
        <p:spPr>
          <a:xfrm>
            <a:off x="369961" y="1466210"/>
            <a:ext cx="2763765" cy="81253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30000"/>
              </a:lnSpc>
              <a:defRPr sz="1200">
                <a:solidFill>
                  <a:srgbClr val="FFFFFF"/>
                </a:solidFill>
              </a:defRPr>
            </a:pPr>
            <a:r>
              <a:rPr lang="zh-CN" altLang="en-US" dirty="0"/>
              <a:t>√</a:t>
            </a:r>
            <a:r>
              <a:rPr dirty="0" err="1" smtClean="0">
                <a:latin typeface="+mn-lt"/>
                <a:ea typeface="+mn-ea"/>
                <a:cs typeface="+mn-cs"/>
                <a:sym typeface="Helvetica"/>
              </a:rPr>
              <a:t>金牌导师</a:t>
            </a:r>
            <a:r>
              <a:rPr dirty="0" err="1">
                <a:latin typeface="+mn-lt"/>
                <a:ea typeface="+mn-ea"/>
                <a:cs typeface="+mn-cs"/>
                <a:sym typeface="Helvetica"/>
              </a:rPr>
              <a:t>：</a:t>
            </a:r>
            <a:r>
              <a:rPr dirty="0" err="1"/>
              <a:t>最优秀的在役中青代辩手</a:t>
            </a:r>
            <a:endParaRPr dirty="0"/>
          </a:p>
          <a:p>
            <a:pPr>
              <a:lnSpc>
                <a:spcPct val="130000"/>
              </a:lnSpc>
              <a:defRPr sz="1200">
                <a:solidFill>
                  <a:srgbClr val="FFFFFF"/>
                </a:solidFill>
              </a:defRPr>
            </a:pPr>
            <a:r>
              <a:rPr lang="zh-CN" altLang="en-US" dirty="0"/>
              <a:t>√</a:t>
            </a:r>
            <a:r>
              <a:rPr dirty="0" err="1" smtClean="0">
                <a:latin typeface="+mn-lt"/>
                <a:ea typeface="+mn-ea"/>
                <a:cs typeface="+mn-cs"/>
                <a:sym typeface="Helvetica"/>
              </a:rPr>
              <a:t>小班教学</a:t>
            </a:r>
            <a:r>
              <a:rPr dirty="0" err="1">
                <a:latin typeface="+mn-lt"/>
                <a:ea typeface="+mn-ea"/>
                <a:cs typeface="+mn-cs"/>
                <a:sym typeface="Helvetica"/>
              </a:rPr>
              <a:t>：</a:t>
            </a:r>
            <a:r>
              <a:rPr dirty="0" err="1"/>
              <a:t>最大限度保证教学质量</a:t>
            </a:r>
            <a:endParaRPr dirty="0"/>
          </a:p>
          <a:p>
            <a:pPr>
              <a:lnSpc>
                <a:spcPct val="130000"/>
              </a:lnSpc>
              <a:defRPr sz="1200">
                <a:solidFill>
                  <a:srgbClr val="FFFFFF"/>
                </a:solidFill>
              </a:defRPr>
            </a:pPr>
            <a:r>
              <a:rPr dirty="0"/>
              <a:t>√</a:t>
            </a:r>
            <a:r>
              <a:rPr dirty="0" err="1">
                <a:latin typeface="+mn-lt"/>
                <a:ea typeface="+mn-ea"/>
                <a:cs typeface="+mn-cs"/>
                <a:sym typeface="Helvetica"/>
              </a:rPr>
              <a:t>密集训练：紧凑的授课与训练</a:t>
            </a:r>
            <a:endParaRPr dirty="0">
              <a:latin typeface="+mn-lt"/>
              <a:ea typeface="+mn-ea"/>
              <a:cs typeface="+mn-cs"/>
              <a:sym typeface="Helvetica"/>
            </a:endParaRPr>
          </a:p>
        </p:txBody>
      </p:sp>
      <p:sp>
        <p:nvSpPr>
          <p:cNvPr id="298" name="矩形 13"/>
          <p:cNvSpPr/>
          <p:nvPr/>
        </p:nvSpPr>
        <p:spPr>
          <a:xfrm>
            <a:off x="369961" y="2561584"/>
            <a:ext cx="2763765" cy="81253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30000"/>
              </a:lnSpc>
              <a:defRPr sz="1200">
                <a:solidFill>
                  <a:srgbClr val="FFFFFF"/>
                </a:solidFill>
              </a:defRPr>
            </a:pPr>
            <a:r>
              <a:rPr lang="zh-CN" altLang="en-US" dirty="0"/>
              <a:t>√</a:t>
            </a:r>
            <a:r>
              <a:rPr dirty="0" err="1" smtClean="0"/>
              <a:t>交流强手</a:t>
            </a:r>
            <a:r>
              <a:rPr dirty="0" err="1"/>
              <a:t>：</a:t>
            </a:r>
            <a:r>
              <a:rPr dirty="0" err="1" smtClean="0"/>
              <a:t>会各方强手</a:t>
            </a:r>
            <a:r>
              <a:rPr lang="zh-CN" altLang="en-US" dirty="0" smtClean="0"/>
              <a:t>，</a:t>
            </a:r>
            <a:r>
              <a:rPr dirty="0" err="1" smtClean="0"/>
              <a:t>习特色辩风</a:t>
            </a:r>
            <a:endParaRPr dirty="0"/>
          </a:p>
          <a:p>
            <a:pPr>
              <a:lnSpc>
                <a:spcPct val="130000"/>
              </a:lnSpc>
              <a:defRPr sz="1200">
                <a:solidFill>
                  <a:srgbClr val="FFFFFF"/>
                </a:solidFill>
              </a:defRPr>
            </a:pPr>
            <a:r>
              <a:rPr lang="zh-CN" altLang="en-US" dirty="0"/>
              <a:t>√</a:t>
            </a:r>
            <a:r>
              <a:rPr dirty="0" err="1" smtClean="0"/>
              <a:t>游玩特色</a:t>
            </a:r>
            <a:r>
              <a:rPr dirty="0" err="1"/>
              <a:t>：</a:t>
            </a:r>
            <a:r>
              <a:rPr dirty="0" err="1" smtClean="0"/>
              <a:t>美景美食</a:t>
            </a:r>
            <a:r>
              <a:rPr lang="zh-CN" altLang="en-US" dirty="0" smtClean="0"/>
              <a:t>，</a:t>
            </a:r>
            <a:r>
              <a:rPr dirty="0" err="1" smtClean="0"/>
              <a:t>劳逸结合</a:t>
            </a:r>
            <a:endParaRPr dirty="0"/>
          </a:p>
          <a:p>
            <a:pPr>
              <a:lnSpc>
                <a:spcPct val="130000"/>
              </a:lnSpc>
              <a:defRPr sz="1200">
                <a:solidFill>
                  <a:srgbClr val="FFFFFF"/>
                </a:solidFill>
              </a:defRPr>
            </a:pPr>
            <a:r>
              <a:rPr dirty="0"/>
              <a:t>√</a:t>
            </a:r>
            <a:r>
              <a:rPr dirty="0" err="1">
                <a:latin typeface="+mn-lt"/>
                <a:ea typeface="+mn-ea"/>
                <a:cs typeface="+mn-cs"/>
                <a:sym typeface="Helvetica"/>
              </a:rPr>
              <a:t>游辩伙伴：伴游学员，解惑答疑</a:t>
            </a:r>
            <a:endParaRPr dirty="0">
              <a:latin typeface="+mn-lt"/>
              <a:ea typeface="+mn-ea"/>
              <a:cs typeface="+mn-cs"/>
              <a:sym typeface="Helvetica"/>
            </a:endParaRPr>
          </a:p>
        </p:txBody>
      </p:sp>
      <p:sp>
        <p:nvSpPr>
          <p:cNvPr id="299" name="矩形 14"/>
          <p:cNvSpPr/>
          <p:nvPr/>
        </p:nvSpPr>
        <p:spPr>
          <a:xfrm>
            <a:off x="369961" y="3656960"/>
            <a:ext cx="2763765" cy="81253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30000"/>
              </a:lnSpc>
              <a:defRPr sz="1200">
                <a:solidFill>
                  <a:srgbClr val="FFFFFF"/>
                </a:solidFill>
              </a:defRPr>
            </a:pPr>
            <a:r>
              <a:rPr lang="zh-CN" altLang="en-US" dirty="0"/>
              <a:t>√</a:t>
            </a:r>
            <a:r>
              <a:rPr dirty="0" err="1" smtClean="0">
                <a:latin typeface="+mn-lt"/>
                <a:ea typeface="+mn-ea"/>
                <a:cs typeface="+mn-cs"/>
                <a:sym typeface="Helvetica"/>
              </a:rPr>
              <a:t>明星讲师</a:t>
            </a:r>
            <a:r>
              <a:rPr dirty="0" err="1">
                <a:latin typeface="+mn-lt"/>
                <a:ea typeface="+mn-ea"/>
                <a:cs typeface="+mn-cs"/>
                <a:sym typeface="Helvetica"/>
              </a:rPr>
              <a:t>：</a:t>
            </a:r>
            <a:r>
              <a:rPr dirty="0" err="1"/>
              <a:t>聘请华语辩坛最资深辩手</a:t>
            </a:r>
            <a:endParaRPr dirty="0"/>
          </a:p>
          <a:p>
            <a:pPr>
              <a:lnSpc>
                <a:spcPct val="130000"/>
              </a:lnSpc>
              <a:defRPr sz="1200">
                <a:solidFill>
                  <a:srgbClr val="FFFFFF"/>
                </a:solidFill>
              </a:defRPr>
            </a:pPr>
            <a:r>
              <a:rPr dirty="0"/>
              <a:t>√</a:t>
            </a:r>
            <a:r>
              <a:rPr dirty="0" err="1">
                <a:latin typeface="+mn-lt"/>
                <a:ea typeface="+mn-ea"/>
                <a:cs typeface="+mn-cs"/>
                <a:sym typeface="Helvetica"/>
              </a:rPr>
              <a:t>专题</a:t>
            </a:r>
            <a:r>
              <a:rPr dirty="0" err="1"/>
              <a:t>讲解：精选辩论中最硬核的话题</a:t>
            </a:r>
            <a:endParaRPr dirty="0"/>
          </a:p>
          <a:p>
            <a:pPr>
              <a:lnSpc>
                <a:spcPct val="130000"/>
              </a:lnSpc>
              <a:defRPr sz="1200">
                <a:solidFill>
                  <a:srgbClr val="FFFFFF"/>
                </a:solidFill>
              </a:defRPr>
            </a:pPr>
            <a:r>
              <a:rPr lang="zh-CN" altLang="en-US" dirty="0" smtClean="0"/>
              <a:t>√</a:t>
            </a:r>
            <a:r>
              <a:rPr lang="zh-CN" altLang="en-US" dirty="0">
                <a:latin typeface="+mn-lt"/>
                <a:ea typeface="+mn-ea"/>
                <a:cs typeface="+mn-cs"/>
                <a:sym typeface="Helvetica"/>
              </a:rPr>
              <a:t>狼</a:t>
            </a:r>
            <a:r>
              <a:rPr dirty="0" err="1" smtClean="0">
                <a:latin typeface="+mn-lt"/>
                <a:ea typeface="+mn-ea"/>
                <a:cs typeface="+mn-cs"/>
                <a:sym typeface="Helvetica"/>
              </a:rPr>
              <a:t>人之夜</a:t>
            </a:r>
            <a:r>
              <a:rPr dirty="0" err="1">
                <a:latin typeface="+mn-lt"/>
                <a:ea typeface="+mn-ea"/>
                <a:cs typeface="+mn-cs"/>
                <a:sym typeface="Helvetica"/>
              </a:rPr>
              <a:t>：为与会学员搭建交流平台</a:t>
            </a:r>
            <a:endParaRPr dirty="0">
              <a:latin typeface="+mn-lt"/>
              <a:ea typeface="+mn-ea"/>
              <a:cs typeface="+mn-cs"/>
              <a:sym typeface="Helvetica"/>
            </a:endParaRPr>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矩形 1"/>
          <p:cNvSpPr/>
          <p:nvPr/>
        </p:nvSpPr>
        <p:spPr>
          <a:xfrm>
            <a:off x="0" y="-1"/>
            <a:ext cx="9144000" cy="960719"/>
          </a:xfrm>
          <a:prstGeom prst="rect">
            <a:avLst/>
          </a:prstGeom>
          <a:solidFill>
            <a:srgbClr val="392C47"/>
          </a:solidFill>
          <a:ln w="12700">
            <a:miter lim="400000"/>
          </a:ln>
        </p:spPr>
        <p:txBody>
          <a:bodyPr lIns="45719" rIns="45719" anchor="ctr"/>
          <a:lstStyle/>
          <a:p>
            <a:pPr algn="ctr">
              <a:defRPr>
                <a:solidFill>
                  <a:srgbClr val="FFFFFF"/>
                </a:solidFill>
              </a:defRPr>
            </a:pPr>
            <a:endParaRPr/>
          </a:p>
        </p:txBody>
      </p:sp>
      <p:grpSp>
        <p:nvGrpSpPr>
          <p:cNvPr id="305" name="组 2"/>
          <p:cNvGrpSpPr/>
          <p:nvPr/>
        </p:nvGrpSpPr>
        <p:grpSpPr>
          <a:xfrm>
            <a:off x="180430" y="96362"/>
            <a:ext cx="3767792" cy="777241"/>
            <a:chOff x="0" y="0"/>
            <a:chExt cx="3767791" cy="777240"/>
          </a:xfrm>
        </p:grpSpPr>
        <p:sp>
          <p:nvSpPr>
            <p:cNvPr id="302" name="文本框 3"/>
            <p:cNvSpPr/>
            <p:nvPr/>
          </p:nvSpPr>
          <p:spPr>
            <a:xfrm>
              <a:off x="443836" y="390801"/>
              <a:ext cx="3323956" cy="269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nSpc>
                  <a:spcPct val="130000"/>
                </a:lnSpc>
                <a:defRPr sz="1000">
                  <a:solidFill>
                    <a:srgbClr val="F2F2F2"/>
                  </a:solidFill>
                </a:defRPr>
              </a:pPr>
              <a:r>
                <a:rPr>
                  <a:latin typeface="+mn-lt"/>
                  <a:ea typeface="+mn-ea"/>
                  <a:cs typeface="+mn-cs"/>
                  <a:sym typeface="Helvetica"/>
                </a:rPr>
                <a:t>【超级辩手】竞技辩论培训品牌</a:t>
              </a:r>
            </a:p>
          </p:txBody>
        </p:sp>
        <p:sp>
          <p:nvSpPr>
            <p:cNvPr id="303" name="文本框 4"/>
            <p:cNvSpPr/>
            <p:nvPr/>
          </p:nvSpPr>
          <p:spPr>
            <a:xfrm>
              <a:off x="443837" y="84189"/>
              <a:ext cx="1120141" cy="4470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2000">
                  <a:solidFill>
                    <a:srgbClr val="FFFFFF"/>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培训简介</a:t>
              </a:r>
            </a:p>
          </p:txBody>
        </p:sp>
        <p:sp>
          <p:nvSpPr>
            <p:cNvPr id="304" name="文本框 5"/>
            <p:cNvSpPr/>
            <p:nvPr/>
          </p:nvSpPr>
          <p:spPr>
            <a:xfrm>
              <a:off x="0" y="0"/>
              <a:ext cx="413827" cy="777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4400">
                  <a:solidFill>
                    <a:srgbClr val="FFFFFF"/>
                  </a:solidFill>
                </a:defRPr>
              </a:lvl1pPr>
            </a:lstStyle>
            <a:p>
              <a:r>
                <a:t>3</a:t>
              </a:r>
            </a:p>
          </p:txBody>
        </p:sp>
      </p:grpSp>
      <p:sp>
        <p:nvSpPr>
          <p:cNvPr id="306" name="矩形 55"/>
          <p:cNvSpPr/>
          <p:nvPr/>
        </p:nvSpPr>
        <p:spPr>
          <a:xfrm>
            <a:off x="5339194" y="2483115"/>
            <a:ext cx="3264016" cy="177279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120000"/>
              </a:lnSpc>
              <a:defRPr sz="1300">
                <a:solidFill>
                  <a:srgbClr val="808080"/>
                </a:solidFill>
                <a:latin typeface="HelveticaNeueLT Pro 67 MdCnO"/>
                <a:ea typeface="HelveticaNeueLT Pro 67 MdCnO"/>
                <a:cs typeface="HelveticaNeueLT Pro 67 MdCnO"/>
                <a:sym typeface="HelveticaNeueLT Pro 67 MdCnO"/>
              </a:defRPr>
            </a:lvl1pPr>
          </a:lstStyle>
          <a:p>
            <a:r>
              <a:rPr dirty="0"/>
              <a:t>    </a:t>
            </a:r>
            <a:r>
              <a:rPr dirty="0" err="1" smtClean="0"/>
              <a:t>本公司在全国范围内率先开展</a:t>
            </a:r>
            <a:r>
              <a:rPr lang="zh-CN" altLang="en-US" dirty="0" smtClean="0"/>
              <a:t>竞技</a:t>
            </a:r>
            <a:r>
              <a:rPr dirty="0" err="1" smtClean="0"/>
              <a:t>辩论培训项目</a:t>
            </a:r>
            <a:r>
              <a:rPr dirty="0" err="1"/>
              <a:t>，目前“超级辩手”</a:t>
            </a:r>
            <a:r>
              <a:rPr dirty="0" err="1" smtClean="0"/>
              <a:t>已经成为</a:t>
            </a:r>
            <a:r>
              <a:rPr lang="zh-CN" altLang="en-US" dirty="0" smtClean="0"/>
              <a:t>华语</a:t>
            </a:r>
            <a:r>
              <a:rPr dirty="0" smtClean="0"/>
              <a:t>辩论圈内现象级品牌</a:t>
            </a:r>
            <a:r>
              <a:rPr dirty="0"/>
              <a:t>。拥有较为广大的覆盖范围和众多的参与人数，并且这一人数，</a:t>
            </a:r>
            <a:r>
              <a:rPr dirty="0" smtClean="0"/>
              <a:t>在有效的宣传和良好的口碑下还在不断地提升。</a:t>
            </a:r>
            <a:r>
              <a:rPr dirty="0"/>
              <a:t>本公司也将致力于开发出更多更为精良、丰富的辩论培训课程。</a:t>
            </a:r>
          </a:p>
        </p:txBody>
      </p:sp>
      <p:sp>
        <p:nvSpPr>
          <p:cNvPr id="307" name="文本框 28"/>
          <p:cNvSpPr/>
          <p:nvPr/>
        </p:nvSpPr>
        <p:spPr>
          <a:xfrm>
            <a:off x="6180003" y="1846242"/>
            <a:ext cx="2085817" cy="574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200">
                <a:solidFill>
                  <a:srgbClr val="392C47"/>
                </a:solidFill>
                <a:latin typeface="HelveticaNeueLT Pro 67 MdCn"/>
                <a:ea typeface="HelveticaNeueLT Pro 67 MdCn"/>
                <a:cs typeface="HelveticaNeueLT Pro 67 MdCn"/>
                <a:sym typeface="HelveticaNeueLT Pro 67 MdCn"/>
              </a:defRPr>
            </a:lvl1pPr>
          </a:lstStyle>
          <a:p>
            <a:r>
              <a:rPr dirty="0"/>
              <a:t>5,000+</a:t>
            </a:r>
          </a:p>
        </p:txBody>
      </p:sp>
      <p:sp>
        <p:nvSpPr>
          <p:cNvPr id="308" name="文本框 29"/>
          <p:cNvSpPr/>
          <p:nvPr/>
        </p:nvSpPr>
        <p:spPr>
          <a:xfrm>
            <a:off x="7524328" y="1984885"/>
            <a:ext cx="855514"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600">
                <a:solidFill>
                  <a:srgbClr val="392C47"/>
                </a:solidFill>
                <a:latin typeface="HelveticaNeueLT Pro 67 MdCn"/>
                <a:ea typeface="HelveticaNeueLT Pro 67 MdCn"/>
                <a:cs typeface="HelveticaNeueLT Pro 67 MdCn"/>
                <a:sym typeface="HelveticaNeueLT Pro 67 MdCn"/>
              </a:defRPr>
            </a:lvl1pPr>
          </a:lstStyle>
          <a:p>
            <a:r>
              <a:t>人</a:t>
            </a:r>
          </a:p>
        </p:txBody>
      </p:sp>
      <p:sp>
        <p:nvSpPr>
          <p:cNvPr id="309" name="任意多边形 60"/>
          <p:cNvSpPr/>
          <p:nvPr/>
        </p:nvSpPr>
        <p:spPr>
          <a:xfrm rot="5400000">
            <a:off x="5202023" y="1264594"/>
            <a:ext cx="634005" cy="692787"/>
          </a:xfrm>
          <a:custGeom>
            <a:avLst/>
            <a:gdLst/>
            <a:ahLst/>
            <a:cxnLst>
              <a:cxn ang="0">
                <a:pos x="wd2" y="hd2"/>
              </a:cxn>
              <a:cxn ang="5400000">
                <a:pos x="wd2" y="hd2"/>
              </a:cxn>
              <a:cxn ang="10800000">
                <a:pos x="wd2" y="hd2"/>
              </a:cxn>
              <a:cxn ang="16200000">
                <a:pos x="wd2" y="hd2"/>
              </a:cxn>
            </a:cxnLst>
            <a:rect l="0" t="0" r="r" b="b"/>
            <a:pathLst>
              <a:path w="21600" h="21600" extrusionOk="0">
                <a:moveTo>
                  <a:pt x="0" y="11716"/>
                </a:moveTo>
                <a:cubicBezTo>
                  <a:pt x="0" y="6940"/>
                  <a:pt x="3702" y="2955"/>
                  <a:pt x="8623" y="2034"/>
                </a:cubicBezTo>
                <a:lnTo>
                  <a:pt x="9599" y="1944"/>
                </a:lnTo>
                <a:lnTo>
                  <a:pt x="11140" y="0"/>
                </a:lnTo>
                <a:lnTo>
                  <a:pt x="12735" y="2011"/>
                </a:lnTo>
                <a:lnTo>
                  <a:pt x="12977" y="2034"/>
                </a:lnTo>
                <a:cubicBezTo>
                  <a:pt x="17898" y="2955"/>
                  <a:pt x="21600" y="6940"/>
                  <a:pt x="21600" y="11716"/>
                </a:cubicBezTo>
                <a:cubicBezTo>
                  <a:pt x="21600" y="17175"/>
                  <a:pt x="16765" y="21600"/>
                  <a:pt x="10800" y="21600"/>
                </a:cubicBezTo>
                <a:cubicBezTo>
                  <a:pt x="4835" y="21600"/>
                  <a:pt x="0" y="17175"/>
                  <a:pt x="0" y="11716"/>
                </a:cubicBezTo>
                <a:close/>
              </a:path>
            </a:pathLst>
          </a:custGeom>
          <a:solidFill>
            <a:srgbClr val="392C47"/>
          </a:solidFill>
          <a:ln w="28575">
            <a:solidFill>
              <a:srgbClr val="392C47"/>
            </a:solidFill>
          </a:ln>
        </p:spPr>
        <p:txBody>
          <a:bodyPr lIns="45719" rIns="45719" anchor="ctr"/>
          <a:lstStyle/>
          <a:p>
            <a:pPr algn="ctr">
              <a:defRPr>
                <a:solidFill>
                  <a:srgbClr val="FFFFFF"/>
                </a:solidFill>
              </a:defRPr>
            </a:pPr>
            <a:endParaRPr/>
          </a:p>
        </p:txBody>
      </p:sp>
      <p:grpSp>
        <p:nvGrpSpPr>
          <p:cNvPr id="313" name="Group 44"/>
          <p:cNvGrpSpPr/>
          <p:nvPr/>
        </p:nvGrpSpPr>
        <p:grpSpPr>
          <a:xfrm>
            <a:off x="5339194" y="1455604"/>
            <a:ext cx="314718" cy="305168"/>
            <a:chOff x="0" y="0"/>
            <a:chExt cx="314717" cy="305167"/>
          </a:xfrm>
        </p:grpSpPr>
        <p:sp>
          <p:nvSpPr>
            <p:cNvPr id="310" name="Freeform 45"/>
            <p:cNvSpPr/>
            <p:nvPr/>
          </p:nvSpPr>
          <p:spPr>
            <a:xfrm>
              <a:off x="-1" y="-1"/>
              <a:ext cx="281025" cy="246404"/>
            </a:xfrm>
            <a:custGeom>
              <a:avLst/>
              <a:gdLst/>
              <a:ahLst/>
              <a:cxnLst>
                <a:cxn ang="0">
                  <a:pos x="wd2" y="hd2"/>
                </a:cxn>
                <a:cxn ang="5400000">
                  <a:pos x="wd2" y="hd2"/>
                </a:cxn>
                <a:cxn ang="10800000">
                  <a:pos x="wd2" y="hd2"/>
                </a:cxn>
                <a:cxn ang="16200000">
                  <a:pos x="wd2" y="hd2"/>
                </a:cxn>
              </a:cxnLst>
              <a:rect l="0" t="0" r="r" b="b"/>
              <a:pathLst>
                <a:path w="21441" h="21403" extrusionOk="0">
                  <a:moveTo>
                    <a:pt x="6087" y="292"/>
                  </a:moveTo>
                  <a:cubicBezTo>
                    <a:pt x="6682" y="-84"/>
                    <a:pt x="7408" y="-84"/>
                    <a:pt x="8069" y="217"/>
                  </a:cubicBezTo>
                  <a:cubicBezTo>
                    <a:pt x="9786" y="1045"/>
                    <a:pt x="11504" y="1798"/>
                    <a:pt x="13221" y="2701"/>
                  </a:cubicBezTo>
                  <a:cubicBezTo>
                    <a:pt x="13683" y="3002"/>
                    <a:pt x="14212" y="3077"/>
                    <a:pt x="14740" y="2851"/>
                  </a:cubicBezTo>
                  <a:cubicBezTo>
                    <a:pt x="16392" y="2174"/>
                    <a:pt x="18043" y="1421"/>
                    <a:pt x="19694" y="744"/>
                  </a:cubicBezTo>
                  <a:cubicBezTo>
                    <a:pt x="20091" y="518"/>
                    <a:pt x="20619" y="443"/>
                    <a:pt x="21082" y="593"/>
                  </a:cubicBezTo>
                  <a:cubicBezTo>
                    <a:pt x="21544" y="894"/>
                    <a:pt x="21412" y="1572"/>
                    <a:pt x="21412" y="2099"/>
                  </a:cubicBezTo>
                  <a:cubicBezTo>
                    <a:pt x="21412" y="4733"/>
                    <a:pt x="21478" y="7367"/>
                    <a:pt x="21412" y="9926"/>
                  </a:cubicBezTo>
                  <a:cubicBezTo>
                    <a:pt x="20817" y="9173"/>
                    <a:pt x="20223" y="8421"/>
                    <a:pt x="19562" y="7743"/>
                  </a:cubicBezTo>
                  <a:cubicBezTo>
                    <a:pt x="19496" y="6238"/>
                    <a:pt x="19562" y="4733"/>
                    <a:pt x="19496" y="3227"/>
                  </a:cubicBezTo>
                  <a:cubicBezTo>
                    <a:pt x="17647" y="3679"/>
                    <a:pt x="15929" y="4883"/>
                    <a:pt x="14080" y="5335"/>
                  </a:cubicBezTo>
                  <a:cubicBezTo>
                    <a:pt x="11702" y="4507"/>
                    <a:pt x="9456" y="3152"/>
                    <a:pt x="7144" y="2099"/>
                  </a:cubicBezTo>
                  <a:cubicBezTo>
                    <a:pt x="6417" y="2475"/>
                    <a:pt x="2850" y="4356"/>
                    <a:pt x="1727" y="4959"/>
                  </a:cubicBezTo>
                  <a:cubicBezTo>
                    <a:pt x="1661" y="6012"/>
                    <a:pt x="1595" y="15194"/>
                    <a:pt x="1727" y="18656"/>
                  </a:cubicBezTo>
                  <a:cubicBezTo>
                    <a:pt x="3247" y="18054"/>
                    <a:pt x="4700" y="17151"/>
                    <a:pt x="6153" y="16398"/>
                  </a:cubicBezTo>
                  <a:cubicBezTo>
                    <a:pt x="6616" y="17000"/>
                    <a:pt x="6748" y="17753"/>
                    <a:pt x="6880" y="18506"/>
                  </a:cubicBezTo>
                  <a:cubicBezTo>
                    <a:pt x="5030" y="19333"/>
                    <a:pt x="3313" y="20387"/>
                    <a:pt x="1463" y="21215"/>
                  </a:cubicBezTo>
                  <a:cubicBezTo>
                    <a:pt x="1001" y="21516"/>
                    <a:pt x="538" y="21365"/>
                    <a:pt x="76" y="21365"/>
                  </a:cubicBezTo>
                  <a:cubicBezTo>
                    <a:pt x="10" y="17602"/>
                    <a:pt x="-56" y="5711"/>
                    <a:pt x="76" y="3378"/>
                  </a:cubicBezTo>
                  <a:cubicBezTo>
                    <a:pt x="2058" y="2324"/>
                    <a:pt x="4105" y="1346"/>
                    <a:pt x="6087" y="292"/>
                  </a:cubicBezTo>
                  <a:close/>
                </a:path>
              </a:pathLst>
            </a:custGeom>
            <a:solidFill>
              <a:srgbClr val="FFFFFF"/>
            </a:solidFill>
            <a:ln w="12700" cap="flat">
              <a:noFill/>
              <a:miter lim="400000"/>
            </a:ln>
            <a:effectLst/>
          </p:spPr>
          <p:txBody>
            <a:bodyPr wrap="square" lIns="45719" tIns="45719" rIns="45719" bIns="45719" numCol="1" anchor="t">
              <a:noAutofit/>
            </a:bodyPr>
            <a:lstStyle/>
            <a:p>
              <a:pPr>
                <a:defRPr sz="1000"/>
              </a:pPr>
              <a:endParaRPr/>
            </a:p>
          </p:txBody>
        </p:sp>
        <p:sp>
          <p:nvSpPr>
            <p:cNvPr id="311" name="Freeform 46"/>
            <p:cNvSpPr/>
            <p:nvPr/>
          </p:nvSpPr>
          <p:spPr>
            <a:xfrm>
              <a:off x="101220" y="86280"/>
              <a:ext cx="213498" cy="218888"/>
            </a:xfrm>
            <a:custGeom>
              <a:avLst/>
              <a:gdLst/>
              <a:ahLst/>
              <a:cxnLst>
                <a:cxn ang="0">
                  <a:pos x="wd2" y="hd2"/>
                </a:cxn>
                <a:cxn ang="5400000">
                  <a:pos x="wd2" y="hd2"/>
                </a:cxn>
                <a:cxn ang="10800000">
                  <a:pos x="wd2" y="hd2"/>
                </a:cxn>
                <a:cxn ang="16200000">
                  <a:pos x="wd2" y="hd2"/>
                </a:cxn>
              </a:cxnLst>
              <a:rect l="0" t="0" r="r" b="b"/>
              <a:pathLst>
                <a:path w="20110" h="20838" extrusionOk="0">
                  <a:moveTo>
                    <a:pt x="188" y="9591"/>
                  </a:moveTo>
                  <a:cubicBezTo>
                    <a:pt x="-872" y="5139"/>
                    <a:pt x="2714" y="440"/>
                    <a:pt x="7116" y="28"/>
                  </a:cubicBezTo>
                  <a:cubicBezTo>
                    <a:pt x="8909" y="-137"/>
                    <a:pt x="11354" y="440"/>
                    <a:pt x="12740" y="1594"/>
                  </a:cubicBezTo>
                  <a:cubicBezTo>
                    <a:pt x="13800" y="2336"/>
                    <a:pt x="14615" y="3490"/>
                    <a:pt x="15267" y="4645"/>
                  </a:cubicBezTo>
                  <a:cubicBezTo>
                    <a:pt x="15837" y="5799"/>
                    <a:pt x="16000" y="7695"/>
                    <a:pt x="15919" y="8932"/>
                  </a:cubicBezTo>
                  <a:cubicBezTo>
                    <a:pt x="15837" y="10663"/>
                    <a:pt x="14778" y="12065"/>
                    <a:pt x="14126" y="13631"/>
                  </a:cubicBezTo>
                  <a:cubicBezTo>
                    <a:pt x="15022" y="13878"/>
                    <a:pt x="16000" y="14043"/>
                    <a:pt x="16653" y="14785"/>
                  </a:cubicBezTo>
                  <a:cubicBezTo>
                    <a:pt x="17712" y="15939"/>
                    <a:pt x="19179" y="16681"/>
                    <a:pt x="19913" y="18000"/>
                  </a:cubicBezTo>
                  <a:cubicBezTo>
                    <a:pt x="20728" y="19567"/>
                    <a:pt x="18853" y="21463"/>
                    <a:pt x="17386" y="20639"/>
                  </a:cubicBezTo>
                  <a:cubicBezTo>
                    <a:pt x="16000" y="19649"/>
                    <a:pt x="14778" y="18413"/>
                    <a:pt x="13555" y="17258"/>
                  </a:cubicBezTo>
                  <a:cubicBezTo>
                    <a:pt x="12822" y="16681"/>
                    <a:pt x="13148" y="15445"/>
                    <a:pt x="12251" y="14950"/>
                  </a:cubicBezTo>
                  <a:cubicBezTo>
                    <a:pt x="10458" y="15774"/>
                    <a:pt x="8420" y="16516"/>
                    <a:pt x="6464" y="15939"/>
                  </a:cubicBezTo>
                  <a:cubicBezTo>
                    <a:pt x="3285" y="15362"/>
                    <a:pt x="758" y="12724"/>
                    <a:pt x="188" y="9591"/>
                  </a:cubicBezTo>
                  <a:close/>
                  <a:moveTo>
                    <a:pt x="7279" y="2831"/>
                  </a:moveTo>
                  <a:cubicBezTo>
                    <a:pt x="5486" y="3161"/>
                    <a:pt x="3937" y="4315"/>
                    <a:pt x="3203" y="5964"/>
                  </a:cubicBezTo>
                  <a:cubicBezTo>
                    <a:pt x="2225" y="8519"/>
                    <a:pt x="3203" y="11817"/>
                    <a:pt x="5812" y="12889"/>
                  </a:cubicBezTo>
                  <a:cubicBezTo>
                    <a:pt x="8665" y="14290"/>
                    <a:pt x="12414" y="12477"/>
                    <a:pt x="13066" y="9344"/>
                  </a:cubicBezTo>
                  <a:cubicBezTo>
                    <a:pt x="14126" y="5881"/>
                    <a:pt x="10702" y="2171"/>
                    <a:pt x="7279" y="2831"/>
                  </a:cubicBezTo>
                  <a:close/>
                </a:path>
              </a:pathLst>
            </a:custGeom>
            <a:solidFill>
              <a:srgbClr val="FFFFFF"/>
            </a:solidFill>
            <a:ln w="12700" cap="flat">
              <a:noFill/>
              <a:miter lim="400000"/>
            </a:ln>
            <a:effectLst/>
          </p:spPr>
          <p:txBody>
            <a:bodyPr wrap="square" lIns="45719" tIns="45719" rIns="45719" bIns="45719" numCol="1" anchor="t">
              <a:noAutofit/>
            </a:bodyPr>
            <a:lstStyle/>
            <a:p>
              <a:pPr>
                <a:defRPr sz="1000"/>
              </a:pPr>
              <a:endParaRPr/>
            </a:p>
          </p:txBody>
        </p:sp>
        <p:sp>
          <p:nvSpPr>
            <p:cNvPr id="312" name="Freeform 47"/>
            <p:cNvSpPr/>
            <p:nvPr/>
          </p:nvSpPr>
          <p:spPr>
            <a:xfrm>
              <a:off x="138678" y="165931"/>
              <a:ext cx="51931" cy="50352"/>
            </a:xfrm>
            <a:custGeom>
              <a:avLst/>
              <a:gdLst/>
              <a:ahLst/>
              <a:cxnLst>
                <a:cxn ang="0">
                  <a:pos x="wd2" y="hd2"/>
                </a:cxn>
                <a:cxn ang="5400000">
                  <a:pos x="wd2" y="hd2"/>
                </a:cxn>
                <a:cxn ang="10800000">
                  <a:pos x="wd2" y="hd2"/>
                </a:cxn>
                <a:cxn ang="16200000">
                  <a:pos x="wd2" y="hd2"/>
                </a:cxn>
              </a:cxnLst>
              <a:rect l="0" t="0" r="r" b="b"/>
              <a:pathLst>
                <a:path w="21600" h="19674" extrusionOk="0">
                  <a:moveTo>
                    <a:pt x="0" y="3180"/>
                  </a:moveTo>
                  <a:cubicBezTo>
                    <a:pt x="360" y="-195"/>
                    <a:pt x="4320" y="-195"/>
                    <a:pt x="6840" y="142"/>
                  </a:cubicBezTo>
                  <a:cubicBezTo>
                    <a:pt x="7560" y="3180"/>
                    <a:pt x="8640" y="6555"/>
                    <a:pt x="11160" y="8917"/>
                  </a:cubicBezTo>
                  <a:cubicBezTo>
                    <a:pt x="13680" y="11617"/>
                    <a:pt x="17640" y="12630"/>
                    <a:pt x="21240" y="13980"/>
                  </a:cubicBezTo>
                  <a:cubicBezTo>
                    <a:pt x="21600" y="15667"/>
                    <a:pt x="21600" y="17355"/>
                    <a:pt x="21600" y="19380"/>
                  </a:cubicBezTo>
                  <a:cubicBezTo>
                    <a:pt x="11160" y="21405"/>
                    <a:pt x="1440" y="12630"/>
                    <a:pt x="0" y="3180"/>
                  </a:cubicBezTo>
                  <a:close/>
                </a:path>
              </a:pathLst>
            </a:custGeom>
            <a:solidFill>
              <a:srgbClr val="FFFFFF"/>
            </a:solidFill>
            <a:ln w="12700" cap="flat">
              <a:noFill/>
              <a:miter lim="400000"/>
            </a:ln>
            <a:effectLst/>
          </p:spPr>
          <p:txBody>
            <a:bodyPr wrap="square" lIns="45719" tIns="45719" rIns="45719" bIns="45719" numCol="1" anchor="t">
              <a:noAutofit/>
            </a:bodyPr>
            <a:lstStyle/>
            <a:p>
              <a:pPr>
                <a:defRPr sz="1000"/>
              </a:pPr>
              <a:endParaRPr/>
            </a:p>
          </p:txBody>
        </p:sp>
      </p:grpSp>
      <p:sp>
        <p:nvSpPr>
          <p:cNvPr id="314" name="矩形 40"/>
          <p:cNvSpPr/>
          <p:nvPr/>
        </p:nvSpPr>
        <p:spPr>
          <a:xfrm>
            <a:off x="6135059" y="1463369"/>
            <a:ext cx="2400655" cy="369332"/>
          </a:xfrm>
          <a:prstGeom prst="rect">
            <a:avLst/>
          </a:prstGeom>
          <a:solidFill>
            <a:srgbClr val="392C47"/>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FFFFFF"/>
                </a:solidFill>
                <a:latin typeface="冬青黑体简体中文 W3"/>
                <a:ea typeface="冬青黑体简体中文 W3"/>
                <a:cs typeface="冬青黑体简体中文 W3"/>
                <a:sym typeface="冬青黑体简体中文 W3"/>
              </a:defRPr>
            </a:lvl1pPr>
          </a:lstStyle>
          <a:p>
            <a:pPr>
              <a:defRPr>
                <a:latin typeface="HelveticaNeueLT Pro 67 MdCn"/>
                <a:ea typeface="HelveticaNeueLT Pro 67 MdCn"/>
                <a:cs typeface="HelveticaNeueLT Pro 67 MdCn"/>
                <a:sym typeface="HelveticaNeueLT Pro 67 MdCn"/>
              </a:defRPr>
            </a:pPr>
            <a:r>
              <a:rPr dirty="0" err="1" smtClean="0">
                <a:latin typeface="冬青黑体简体中文 W3"/>
                <a:ea typeface="冬青黑体简体中文 W3"/>
                <a:cs typeface="冬青黑体简体中文 W3"/>
                <a:sym typeface="冬青黑体简体中文 W3"/>
              </a:rPr>
              <a:t>辩论培训</a:t>
            </a:r>
            <a:r>
              <a:rPr lang="zh-CN" altLang="en-US" dirty="0" smtClean="0"/>
              <a:t>项目参与</a:t>
            </a:r>
            <a:r>
              <a:rPr dirty="0" err="1" smtClean="0">
                <a:latin typeface="冬青黑体简体中文 W3"/>
                <a:ea typeface="冬青黑体简体中文 W3"/>
                <a:cs typeface="冬青黑体简体中文 W3"/>
                <a:sym typeface="冬青黑体简体中文 W3"/>
              </a:rPr>
              <a:t>人数</a:t>
            </a:r>
            <a:endParaRPr dirty="0">
              <a:latin typeface="冬青黑体简体中文 W3"/>
              <a:ea typeface="冬青黑体简体中文 W3"/>
              <a:cs typeface="冬青黑体简体中文 W3"/>
              <a:sym typeface="冬青黑体简体中文 W3"/>
            </a:endParaRPr>
          </a:p>
        </p:txBody>
      </p:sp>
      <p:pic>
        <p:nvPicPr>
          <p:cNvPr id="315" name="WechatIMG97.jpeg" descr="WechatIMG97.jpeg"/>
          <p:cNvPicPr>
            <a:picLocks noChangeAspect="1"/>
          </p:cNvPicPr>
          <p:nvPr/>
        </p:nvPicPr>
        <p:blipFill>
          <a:blip r:embed="rId2" cstate="print">
            <a:extLst/>
          </a:blip>
          <a:srcRect t="22697" b="22697"/>
          <a:stretch>
            <a:fillRect/>
          </a:stretch>
        </p:blipFill>
        <p:spPr>
          <a:xfrm>
            <a:off x="168572" y="3062097"/>
            <a:ext cx="4689613" cy="1702890"/>
          </a:xfrm>
          <a:prstGeom prst="rect">
            <a:avLst/>
          </a:prstGeom>
          <a:ln w="12700">
            <a:miter lim="400000"/>
          </a:ln>
        </p:spPr>
      </p:pic>
      <p:pic>
        <p:nvPicPr>
          <p:cNvPr id="316" name="WechatIMG96.jpeg" descr="WechatIMG96.jpeg"/>
          <p:cNvPicPr>
            <a:picLocks noChangeAspect="1"/>
          </p:cNvPicPr>
          <p:nvPr/>
        </p:nvPicPr>
        <p:blipFill>
          <a:blip r:embed="rId3" cstate="print">
            <a:extLst/>
          </a:blip>
          <a:srcRect t="22773" b="22773"/>
          <a:stretch>
            <a:fillRect/>
          </a:stretch>
        </p:blipFill>
        <p:spPr>
          <a:xfrm>
            <a:off x="168572" y="1160110"/>
            <a:ext cx="4689613" cy="1702444"/>
          </a:xfrm>
          <a:prstGeom prst="rect">
            <a:avLst/>
          </a:prstGeom>
          <a:ln w="12700">
            <a:miter lim="400000"/>
          </a:ln>
        </p:spPr>
      </p:pic>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椭圆 7"/>
          <p:cNvSpPr/>
          <p:nvPr/>
        </p:nvSpPr>
        <p:spPr>
          <a:xfrm>
            <a:off x="1916015" y="1498849"/>
            <a:ext cx="1512801" cy="1512801"/>
          </a:xfrm>
          <a:prstGeom prst="ellipse">
            <a:avLst/>
          </a:prstGeom>
          <a:solidFill>
            <a:srgbClr val="666666"/>
          </a:solidFill>
          <a:ln w="12700">
            <a:miter lim="400000"/>
          </a:ln>
        </p:spPr>
        <p:txBody>
          <a:bodyPr lIns="45719" rIns="45719" anchor="ctr"/>
          <a:lstStyle/>
          <a:p>
            <a:pPr algn="ctr">
              <a:lnSpc>
                <a:spcPct val="90000"/>
              </a:lnSpc>
              <a:defRPr sz="10000">
                <a:solidFill>
                  <a:srgbClr val="F2F2F2"/>
                </a:solidFill>
              </a:defRPr>
            </a:pPr>
            <a:endParaRPr/>
          </a:p>
        </p:txBody>
      </p:sp>
      <p:sp>
        <p:nvSpPr>
          <p:cNvPr id="319" name="文本框 8"/>
          <p:cNvSpPr/>
          <p:nvPr/>
        </p:nvSpPr>
        <p:spPr>
          <a:xfrm>
            <a:off x="3651872" y="2307201"/>
            <a:ext cx="3576114"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130000"/>
              </a:lnSpc>
              <a:defRPr sz="1000">
                <a:solidFill>
                  <a:srgbClr val="F2F2F2"/>
                </a:solidFill>
              </a:defRPr>
            </a:lvl1pPr>
          </a:lstStyle>
          <a:p>
            <a:r>
              <a:t>【线上线下辩论推广资源】展示</a:t>
            </a:r>
          </a:p>
        </p:txBody>
      </p:sp>
      <p:sp>
        <p:nvSpPr>
          <p:cNvPr id="320" name="文本框 9"/>
          <p:cNvSpPr/>
          <p:nvPr/>
        </p:nvSpPr>
        <p:spPr>
          <a:xfrm>
            <a:off x="3651872" y="1660869"/>
            <a:ext cx="1932941" cy="726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600">
                <a:solidFill>
                  <a:srgbClr val="FFFFFF"/>
                </a:solidFill>
                <a:latin typeface="+mn-lt"/>
                <a:ea typeface="+mn-ea"/>
                <a:cs typeface="+mn-cs"/>
                <a:sym typeface="Helvetica"/>
              </a:defRPr>
            </a:lvl1pPr>
          </a:lstStyle>
          <a:p>
            <a:r>
              <a:rPr dirty="0" err="1"/>
              <a:t>周边推广</a:t>
            </a:r>
            <a:endParaRPr dirty="0"/>
          </a:p>
        </p:txBody>
      </p:sp>
      <p:sp>
        <p:nvSpPr>
          <p:cNvPr id="321" name="矩形 10"/>
          <p:cNvSpPr/>
          <p:nvPr/>
        </p:nvSpPr>
        <p:spPr>
          <a:xfrm>
            <a:off x="2195736" y="1445279"/>
            <a:ext cx="779820" cy="1590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sz="9600">
                <a:solidFill>
                  <a:srgbClr val="F2F2F2"/>
                </a:solidFill>
              </a:defRPr>
            </a:lvl1pPr>
          </a:lstStyle>
          <a:p>
            <a:r>
              <a:rPr dirty="0"/>
              <a:t>4</a:t>
            </a:r>
          </a:p>
        </p:txBody>
      </p:sp>
    </p:spTree>
  </p:cSld>
  <p:clrMapOvr>
    <a:masterClrMapping/>
  </p:clrMapOvr>
  <mc:AlternateContent xmlns:mc="http://schemas.openxmlformats.org/markup-compatibility/2006">
    <mc:Choice xmlns:p14="http://schemas.microsoft.com/office/powerpoint/2010/main" xmlns="" Requires="p14">
      <p:transition spd="slow" p14:dur="1200">
        <p14:warp dir="in"/>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矩形 1"/>
          <p:cNvSpPr/>
          <p:nvPr/>
        </p:nvSpPr>
        <p:spPr>
          <a:xfrm>
            <a:off x="0" y="-1"/>
            <a:ext cx="9144000" cy="960719"/>
          </a:xfrm>
          <a:prstGeom prst="rect">
            <a:avLst/>
          </a:prstGeom>
          <a:solidFill>
            <a:srgbClr val="392C47"/>
          </a:solidFill>
          <a:ln w="12700">
            <a:miter lim="400000"/>
          </a:ln>
        </p:spPr>
        <p:txBody>
          <a:bodyPr lIns="45719" rIns="45719" anchor="ctr"/>
          <a:lstStyle/>
          <a:p>
            <a:pPr algn="ctr">
              <a:defRPr>
                <a:solidFill>
                  <a:srgbClr val="FFFFFF"/>
                </a:solidFill>
              </a:defRPr>
            </a:pPr>
            <a:endParaRPr/>
          </a:p>
        </p:txBody>
      </p:sp>
      <p:grpSp>
        <p:nvGrpSpPr>
          <p:cNvPr id="327" name="组 2"/>
          <p:cNvGrpSpPr/>
          <p:nvPr/>
        </p:nvGrpSpPr>
        <p:grpSpPr>
          <a:xfrm>
            <a:off x="180430" y="96362"/>
            <a:ext cx="3767792" cy="836031"/>
            <a:chOff x="0" y="0"/>
            <a:chExt cx="3767791" cy="836029"/>
          </a:xfrm>
        </p:grpSpPr>
        <p:sp>
          <p:nvSpPr>
            <p:cNvPr id="324" name="文本框 3"/>
            <p:cNvSpPr/>
            <p:nvPr/>
          </p:nvSpPr>
          <p:spPr>
            <a:xfrm>
              <a:off x="443836" y="390801"/>
              <a:ext cx="3323956" cy="269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nSpc>
                  <a:spcPct val="130000"/>
                </a:lnSpc>
                <a:defRPr sz="1000">
                  <a:solidFill>
                    <a:srgbClr val="F2F2F2"/>
                  </a:solidFill>
                </a:defRPr>
              </a:lvl1pPr>
            </a:lstStyle>
            <a:p>
              <a:r>
                <a:t>【线上线下辩论推广资源】展示</a:t>
              </a:r>
            </a:p>
          </p:txBody>
        </p:sp>
        <p:sp>
          <p:nvSpPr>
            <p:cNvPr id="325" name="文本框 4"/>
            <p:cNvSpPr/>
            <p:nvPr/>
          </p:nvSpPr>
          <p:spPr>
            <a:xfrm>
              <a:off x="443836" y="84189"/>
              <a:ext cx="1190711" cy="751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2000">
                  <a:solidFill>
                    <a:srgbClr val="FFFFFF"/>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周边推广</a:t>
              </a:r>
            </a:p>
          </p:txBody>
        </p:sp>
        <p:sp>
          <p:nvSpPr>
            <p:cNvPr id="326" name="文本框 5"/>
            <p:cNvSpPr/>
            <p:nvPr/>
          </p:nvSpPr>
          <p:spPr>
            <a:xfrm>
              <a:off x="0" y="0"/>
              <a:ext cx="413827" cy="777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4400">
                  <a:solidFill>
                    <a:srgbClr val="FFFFFF"/>
                  </a:solidFill>
                </a:defRPr>
              </a:lvl1pPr>
            </a:lstStyle>
            <a:p>
              <a:r>
                <a:t>4</a:t>
              </a:r>
            </a:p>
          </p:txBody>
        </p:sp>
      </p:grpSp>
      <p:pic>
        <p:nvPicPr>
          <p:cNvPr id="328" name="Picture 4" descr="Picture 4"/>
          <p:cNvPicPr>
            <a:picLocks noChangeAspect="1"/>
          </p:cNvPicPr>
          <p:nvPr/>
        </p:nvPicPr>
        <p:blipFill>
          <a:blip r:embed="rId2" cstate="print">
            <a:extLst/>
          </a:blip>
          <a:srcRect l="13845" r="13845"/>
          <a:stretch>
            <a:fillRect/>
          </a:stretch>
        </p:blipFill>
        <p:spPr>
          <a:xfrm rot="18900000">
            <a:off x="893282" y="1479360"/>
            <a:ext cx="1186438" cy="1186437"/>
          </a:xfrm>
          <a:prstGeom prst="rect">
            <a:avLst/>
          </a:prstGeom>
          <a:ln w="12700">
            <a:miter lim="400000"/>
          </a:ln>
        </p:spPr>
      </p:pic>
      <p:sp>
        <p:nvSpPr>
          <p:cNvPr id="329" name="矩形 8"/>
          <p:cNvSpPr/>
          <p:nvPr/>
        </p:nvSpPr>
        <p:spPr>
          <a:xfrm rot="18900000">
            <a:off x="1060337" y="1882664"/>
            <a:ext cx="45720" cy="1186437"/>
          </a:xfrm>
          <a:prstGeom prst="rect">
            <a:avLst/>
          </a:prstGeom>
          <a:solidFill>
            <a:srgbClr val="FB9460"/>
          </a:solidFill>
          <a:ln w="12700">
            <a:miter lim="400000"/>
          </a:ln>
        </p:spPr>
        <p:txBody>
          <a:bodyPr lIns="45719" rIns="45719" anchor="ctr"/>
          <a:lstStyle/>
          <a:p>
            <a:pPr algn="ctr">
              <a:defRPr>
                <a:solidFill>
                  <a:srgbClr val="FFFFFF"/>
                </a:solidFill>
              </a:defRPr>
            </a:pPr>
            <a:endParaRPr/>
          </a:p>
        </p:txBody>
      </p:sp>
      <p:pic>
        <p:nvPicPr>
          <p:cNvPr id="330" name="Picture 5" descr="Picture 5"/>
          <p:cNvPicPr>
            <a:picLocks noChangeAspect="1"/>
          </p:cNvPicPr>
          <p:nvPr/>
        </p:nvPicPr>
        <p:blipFill>
          <a:blip r:embed="rId3" cstate="print">
            <a:extLst/>
          </a:blip>
          <a:srcRect l="21110" r="3831"/>
          <a:stretch>
            <a:fillRect/>
          </a:stretch>
        </p:blipFill>
        <p:spPr>
          <a:xfrm rot="18900000">
            <a:off x="2933510" y="1479359"/>
            <a:ext cx="1186437" cy="1186437"/>
          </a:xfrm>
          <a:prstGeom prst="rect">
            <a:avLst/>
          </a:prstGeom>
          <a:ln w="12700">
            <a:miter lim="400000"/>
          </a:ln>
        </p:spPr>
      </p:pic>
      <p:sp>
        <p:nvSpPr>
          <p:cNvPr id="331" name="矩形 11"/>
          <p:cNvSpPr/>
          <p:nvPr/>
        </p:nvSpPr>
        <p:spPr>
          <a:xfrm rot="18900000">
            <a:off x="3100565" y="1882663"/>
            <a:ext cx="45720" cy="1186437"/>
          </a:xfrm>
          <a:prstGeom prst="rect">
            <a:avLst/>
          </a:prstGeom>
          <a:solidFill>
            <a:srgbClr val="F03F30"/>
          </a:solidFill>
          <a:ln w="12700">
            <a:miter lim="400000"/>
          </a:ln>
        </p:spPr>
        <p:txBody>
          <a:bodyPr lIns="45719" rIns="45719" anchor="ctr"/>
          <a:lstStyle/>
          <a:p>
            <a:pPr algn="ctr">
              <a:defRPr>
                <a:solidFill>
                  <a:srgbClr val="FFFFFF"/>
                </a:solidFill>
              </a:defRPr>
            </a:pPr>
            <a:endParaRPr/>
          </a:p>
        </p:txBody>
      </p:sp>
      <p:pic>
        <p:nvPicPr>
          <p:cNvPr id="332" name="Picture 6" descr="Picture 6"/>
          <p:cNvPicPr>
            <a:picLocks noChangeAspect="1"/>
          </p:cNvPicPr>
          <p:nvPr/>
        </p:nvPicPr>
        <p:blipFill>
          <a:blip r:embed="rId4" cstate="print">
            <a:extLst/>
          </a:blip>
          <a:srcRect l="4032" r="21011"/>
          <a:stretch>
            <a:fillRect/>
          </a:stretch>
        </p:blipFill>
        <p:spPr>
          <a:xfrm rot="18900000">
            <a:off x="4973737" y="1479359"/>
            <a:ext cx="1186437" cy="1186437"/>
          </a:xfrm>
          <a:prstGeom prst="rect">
            <a:avLst/>
          </a:prstGeom>
          <a:ln w="12700">
            <a:miter lim="400000"/>
          </a:ln>
        </p:spPr>
      </p:pic>
      <p:sp>
        <p:nvSpPr>
          <p:cNvPr id="333" name="矩形 14"/>
          <p:cNvSpPr/>
          <p:nvPr/>
        </p:nvSpPr>
        <p:spPr>
          <a:xfrm rot="18900000">
            <a:off x="5140793" y="1882663"/>
            <a:ext cx="45720" cy="1186437"/>
          </a:xfrm>
          <a:prstGeom prst="rect">
            <a:avLst/>
          </a:prstGeom>
          <a:solidFill>
            <a:srgbClr val="392C47"/>
          </a:solidFill>
          <a:ln w="12700">
            <a:miter lim="400000"/>
          </a:ln>
        </p:spPr>
        <p:txBody>
          <a:bodyPr lIns="45719" rIns="45719" anchor="ctr"/>
          <a:lstStyle/>
          <a:p>
            <a:pPr algn="ctr">
              <a:defRPr>
                <a:solidFill>
                  <a:srgbClr val="FFFFFF"/>
                </a:solidFill>
              </a:defRPr>
            </a:pPr>
            <a:endParaRPr/>
          </a:p>
        </p:txBody>
      </p:sp>
      <p:pic>
        <p:nvPicPr>
          <p:cNvPr id="334" name="Picture 2" descr="Picture 2"/>
          <p:cNvPicPr>
            <a:picLocks noChangeAspect="1"/>
          </p:cNvPicPr>
          <p:nvPr/>
        </p:nvPicPr>
        <p:blipFill>
          <a:blip r:embed="rId5" cstate="print">
            <a:extLst/>
          </a:blip>
          <a:srcRect l="12679" r="12364"/>
          <a:stretch>
            <a:fillRect/>
          </a:stretch>
        </p:blipFill>
        <p:spPr>
          <a:xfrm rot="18900000">
            <a:off x="7013963" y="1479359"/>
            <a:ext cx="1186438" cy="1186437"/>
          </a:xfrm>
          <a:prstGeom prst="rect">
            <a:avLst/>
          </a:prstGeom>
          <a:ln w="12700">
            <a:miter lim="400000"/>
          </a:ln>
        </p:spPr>
      </p:pic>
      <p:sp>
        <p:nvSpPr>
          <p:cNvPr id="335" name="矩形 17"/>
          <p:cNvSpPr/>
          <p:nvPr/>
        </p:nvSpPr>
        <p:spPr>
          <a:xfrm rot="18900000">
            <a:off x="7181018" y="1882663"/>
            <a:ext cx="45720" cy="1186437"/>
          </a:xfrm>
          <a:prstGeom prst="rect">
            <a:avLst/>
          </a:prstGeom>
          <a:solidFill>
            <a:srgbClr val="666666"/>
          </a:solidFill>
          <a:ln w="12700">
            <a:miter lim="400000"/>
          </a:ln>
        </p:spPr>
        <p:txBody>
          <a:bodyPr lIns="45719" rIns="45719" anchor="ctr"/>
          <a:lstStyle/>
          <a:p>
            <a:pPr algn="ctr">
              <a:defRPr>
                <a:solidFill>
                  <a:srgbClr val="FFFFFF"/>
                </a:solidFill>
              </a:defRPr>
            </a:pPr>
            <a:endParaRPr/>
          </a:p>
        </p:txBody>
      </p:sp>
      <p:sp>
        <p:nvSpPr>
          <p:cNvPr id="336" name="矩形 18"/>
          <p:cNvSpPr/>
          <p:nvPr/>
        </p:nvSpPr>
        <p:spPr>
          <a:xfrm rot="18900000">
            <a:off x="2288917" y="1854879"/>
            <a:ext cx="435398" cy="435399"/>
          </a:xfrm>
          <a:prstGeom prst="rect">
            <a:avLst/>
          </a:prstGeom>
          <a:ln w="12700">
            <a:solidFill>
              <a:srgbClr val="F03F30"/>
            </a:solidFill>
          </a:ln>
        </p:spPr>
        <p:txBody>
          <a:bodyPr lIns="45719" rIns="45719" anchor="ctr"/>
          <a:lstStyle/>
          <a:p>
            <a:pPr algn="ctr">
              <a:defRPr>
                <a:solidFill>
                  <a:srgbClr val="FFFFFF"/>
                </a:solidFill>
              </a:defRPr>
            </a:pPr>
            <a:endParaRPr/>
          </a:p>
        </p:txBody>
      </p:sp>
      <p:sp>
        <p:nvSpPr>
          <p:cNvPr id="337" name="矩形 19"/>
          <p:cNvSpPr/>
          <p:nvPr/>
        </p:nvSpPr>
        <p:spPr>
          <a:xfrm rot="18900000">
            <a:off x="4329143" y="1854879"/>
            <a:ext cx="435398" cy="435399"/>
          </a:xfrm>
          <a:prstGeom prst="rect">
            <a:avLst/>
          </a:prstGeom>
          <a:ln w="12700">
            <a:solidFill>
              <a:srgbClr val="392C47"/>
            </a:solidFill>
          </a:ln>
        </p:spPr>
        <p:txBody>
          <a:bodyPr lIns="45719" rIns="45719" anchor="ctr"/>
          <a:lstStyle/>
          <a:p>
            <a:pPr algn="ctr">
              <a:defRPr>
                <a:solidFill>
                  <a:srgbClr val="FFFFFF"/>
                </a:solidFill>
              </a:defRPr>
            </a:pPr>
            <a:endParaRPr/>
          </a:p>
        </p:txBody>
      </p:sp>
      <p:sp>
        <p:nvSpPr>
          <p:cNvPr id="338" name="矩形 20"/>
          <p:cNvSpPr/>
          <p:nvPr/>
        </p:nvSpPr>
        <p:spPr>
          <a:xfrm rot="18900000">
            <a:off x="6369370" y="1854879"/>
            <a:ext cx="435398" cy="435399"/>
          </a:xfrm>
          <a:prstGeom prst="rect">
            <a:avLst/>
          </a:prstGeom>
          <a:ln w="12700">
            <a:solidFill>
              <a:srgbClr val="666666"/>
            </a:solidFill>
          </a:ln>
        </p:spPr>
        <p:txBody>
          <a:bodyPr lIns="45719" rIns="45719" anchor="ctr"/>
          <a:lstStyle/>
          <a:p>
            <a:pPr algn="ctr">
              <a:defRPr>
                <a:solidFill>
                  <a:srgbClr val="FFFFFF"/>
                </a:solidFill>
              </a:defRPr>
            </a:pPr>
            <a:endParaRPr/>
          </a:p>
        </p:txBody>
      </p:sp>
      <p:sp>
        <p:nvSpPr>
          <p:cNvPr id="339" name="文本框 8"/>
          <p:cNvSpPr/>
          <p:nvPr/>
        </p:nvSpPr>
        <p:spPr>
          <a:xfrm>
            <a:off x="635198" y="3372734"/>
            <a:ext cx="1888252" cy="10926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914400">
              <a:lnSpc>
                <a:spcPct val="130000"/>
              </a:lnSpc>
              <a:defRPr sz="1000">
                <a:solidFill>
                  <a:srgbClr val="000000"/>
                </a:solidFill>
              </a:defRPr>
            </a:pPr>
            <a:r>
              <a:rPr dirty="0"/>
              <a:t>       </a:t>
            </a:r>
            <a:r>
              <a:rPr lang="zh-CN" altLang="en-US" dirty="0" smtClean="0">
                <a:latin typeface="Microsoft YaHei"/>
                <a:ea typeface="Microsoft YaHei"/>
                <a:sym typeface="Microsoft YaHei"/>
              </a:rPr>
              <a:t>本公</a:t>
            </a:r>
            <a:r>
              <a:rPr dirty="0" err="1" smtClean="0">
                <a:latin typeface="Microsoft YaHei"/>
                <a:ea typeface="Microsoft YaHei"/>
                <a:cs typeface="Microsoft YaHei"/>
                <a:sym typeface="Microsoft YaHei"/>
              </a:rPr>
              <a:t>司现已成功运营</a:t>
            </a:r>
            <a:r>
              <a:rPr dirty="0" err="1">
                <a:latin typeface="Microsoft YaHei"/>
                <a:ea typeface="Microsoft YaHei"/>
                <a:cs typeface="Microsoft YaHei"/>
                <a:sym typeface="Microsoft YaHei"/>
              </a:rPr>
              <a:t>“超级辩手</a:t>
            </a:r>
            <a:r>
              <a:rPr dirty="0" smtClean="0">
                <a:latin typeface="Microsoft YaHei"/>
                <a:ea typeface="Microsoft YaHei"/>
                <a:cs typeface="Microsoft YaHei"/>
                <a:sym typeface="Microsoft YaHei"/>
              </a:rPr>
              <a:t>”</a:t>
            </a:r>
            <a:r>
              <a:rPr lang="zh-CN" altLang="en-US" dirty="0" smtClean="0">
                <a:latin typeface="Microsoft YaHei"/>
                <a:ea typeface="Microsoft YaHei"/>
                <a:cs typeface="Microsoft YaHei"/>
                <a:sym typeface="Microsoft YaHei"/>
              </a:rPr>
              <a:t>、“米果文化官微”、“国际华语辩论邀请赛</a:t>
            </a:r>
            <a:r>
              <a:rPr dirty="0" smtClean="0">
                <a:latin typeface="Microsoft YaHei"/>
                <a:ea typeface="Microsoft YaHei"/>
                <a:cs typeface="Microsoft YaHei"/>
                <a:sym typeface="Microsoft YaHei"/>
              </a:rPr>
              <a:t>”</a:t>
            </a:r>
            <a:r>
              <a:rPr dirty="0" err="1">
                <a:latin typeface="Microsoft YaHei"/>
                <a:ea typeface="Microsoft YaHei"/>
                <a:cs typeface="Microsoft YaHei"/>
                <a:sym typeface="Microsoft YaHei"/>
              </a:rPr>
              <a:t>等微博、微信公众号</a:t>
            </a:r>
            <a:r>
              <a:rPr dirty="0" smtClean="0">
                <a:latin typeface="Microsoft YaHei"/>
                <a:ea typeface="Microsoft YaHei"/>
                <a:cs typeface="Microsoft YaHei"/>
                <a:sym typeface="Microsoft YaHei"/>
              </a:rPr>
              <a:t>。</a:t>
            </a:r>
            <a:r>
              <a:rPr lang="zh-CN" altLang="en-US" dirty="0" smtClean="0">
                <a:latin typeface="Microsoft YaHei"/>
                <a:ea typeface="Microsoft YaHei"/>
                <a:cs typeface="Microsoft YaHei"/>
                <a:sym typeface="Microsoft YaHei"/>
              </a:rPr>
              <a:t>推送各类话题阅读数超过</a:t>
            </a:r>
            <a:r>
              <a:rPr lang="en-US" altLang="zh-CN" dirty="0">
                <a:latin typeface="Microsoft YaHei"/>
                <a:ea typeface="Microsoft YaHei"/>
                <a:cs typeface="Microsoft YaHei"/>
                <a:sym typeface="Microsoft YaHei"/>
              </a:rPr>
              <a:t>6</a:t>
            </a:r>
            <a:r>
              <a:rPr lang="en-US" altLang="zh-CN" dirty="0" smtClean="0">
                <a:latin typeface="Microsoft YaHei"/>
                <a:ea typeface="Microsoft YaHei"/>
                <a:cs typeface="Microsoft YaHei"/>
                <a:sym typeface="Microsoft YaHei"/>
              </a:rPr>
              <a:t>000</a:t>
            </a:r>
            <a:r>
              <a:rPr lang="zh-CN" altLang="en-US" dirty="0" smtClean="0">
                <a:latin typeface="Microsoft YaHei"/>
                <a:ea typeface="Microsoft YaHei"/>
                <a:cs typeface="Microsoft YaHei"/>
                <a:sym typeface="Microsoft YaHei"/>
              </a:rPr>
              <a:t>万。</a:t>
            </a:r>
            <a:endParaRPr dirty="0">
              <a:latin typeface="Microsoft YaHei"/>
              <a:ea typeface="Microsoft YaHei"/>
              <a:cs typeface="Microsoft YaHei"/>
              <a:sym typeface="Microsoft YaHei"/>
            </a:endParaRPr>
          </a:p>
        </p:txBody>
      </p:sp>
      <p:sp>
        <p:nvSpPr>
          <p:cNvPr id="340" name="矩形 23"/>
          <p:cNvSpPr/>
          <p:nvPr/>
        </p:nvSpPr>
        <p:spPr>
          <a:xfrm>
            <a:off x="899592" y="3049569"/>
            <a:ext cx="1188785" cy="30578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nSpc>
                <a:spcPct val="130000"/>
              </a:lnSpc>
              <a:defRPr sz="1200" b="1">
                <a:solidFill>
                  <a:srgbClr val="FB9460"/>
                </a:solidFill>
              </a:defRPr>
            </a:pPr>
            <a:r>
              <a:rPr dirty="0"/>
              <a:t>    </a:t>
            </a:r>
            <a:r>
              <a:rPr dirty="0" err="1" smtClean="0">
                <a:latin typeface="+mn-lt"/>
                <a:ea typeface="+mn-ea"/>
                <a:cs typeface="+mn-cs"/>
                <a:sym typeface="Helvetica"/>
              </a:rPr>
              <a:t>线上</a:t>
            </a:r>
            <a:r>
              <a:rPr lang="zh-CN" altLang="en-US" dirty="0">
                <a:latin typeface="+mn-lt"/>
                <a:ea typeface="+mn-ea"/>
                <a:cs typeface="+mn-cs"/>
                <a:sym typeface="Helvetica"/>
              </a:rPr>
              <a:t>媒体</a:t>
            </a:r>
            <a:r>
              <a:rPr dirty="0" err="1" smtClean="0">
                <a:latin typeface="+mn-lt"/>
                <a:ea typeface="+mn-ea"/>
                <a:cs typeface="+mn-cs"/>
                <a:sym typeface="Helvetica"/>
              </a:rPr>
              <a:t>运营</a:t>
            </a:r>
            <a:endParaRPr dirty="0">
              <a:latin typeface="+mn-lt"/>
              <a:ea typeface="+mn-ea"/>
              <a:cs typeface="+mn-cs"/>
              <a:sym typeface="Helvetica"/>
            </a:endParaRPr>
          </a:p>
        </p:txBody>
      </p:sp>
      <p:sp>
        <p:nvSpPr>
          <p:cNvPr id="341" name="文本框 8"/>
          <p:cNvSpPr/>
          <p:nvPr/>
        </p:nvSpPr>
        <p:spPr>
          <a:xfrm>
            <a:off x="2679546" y="3372734"/>
            <a:ext cx="1820446" cy="129266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defTabSz="914400">
              <a:lnSpc>
                <a:spcPct val="130000"/>
              </a:lnSpc>
              <a:defRPr sz="1000">
                <a:solidFill>
                  <a:srgbClr val="000000"/>
                </a:solidFill>
              </a:defRPr>
            </a:pPr>
            <a:r>
              <a:rPr dirty="0"/>
              <a:t>       </a:t>
            </a:r>
            <a:r>
              <a:rPr dirty="0">
                <a:latin typeface="Microsoft YaHei"/>
                <a:ea typeface="Microsoft YaHei"/>
                <a:cs typeface="Microsoft YaHei"/>
                <a:sym typeface="Microsoft YaHei"/>
              </a:rPr>
              <a:t>多年的办赛的积累，来自五湖四海的学员口碑以及“百校巡回”辩论宣讲，使本公司拥有广泛的线下辩论宣传资源，与全国数十所高校的辩论社团保持密切联系。</a:t>
            </a:r>
          </a:p>
        </p:txBody>
      </p:sp>
      <p:sp>
        <p:nvSpPr>
          <p:cNvPr id="342" name="矩形 26"/>
          <p:cNvSpPr/>
          <p:nvPr/>
        </p:nvSpPr>
        <p:spPr>
          <a:xfrm>
            <a:off x="2706035" y="3049569"/>
            <a:ext cx="1361909" cy="33239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nSpc>
                <a:spcPct val="130000"/>
              </a:lnSpc>
              <a:defRPr sz="1200" b="1">
                <a:solidFill>
                  <a:srgbClr val="F03F30"/>
                </a:solidFill>
                <a:latin typeface="+mn-lt"/>
                <a:ea typeface="+mn-ea"/>
                <a:cs typeface="+mn-cs"/>
                <a:sym typeface="Helvetica"/>
              </a:defRPr>
            </a:lvl1pPr>
          </a:lstStyle>
          <a:p>
            <a:r>
              <a:rPr dirty="0"/>
              <a:t>        </a:t>
            </a:r>
            <a:r>
              <a:rPr lang="zh-CN" altLang="en-US" dirty="0" smtClean="0"/>
              <a:t>地面活动推广</a:t>
            </a:r>
            <a:endParaRPr dirty="0"/>
          </a:p>
        </p:txBody>
      </p:sp>
      <p:sp>
        <p:nvSpPr>
          <p:cNvPr id="343" name="文本框 8"/>
          <p:cNvSpPr/>
          <p:nvPr/>
        </p:nvSpPr>
        <p:spPr>
          <a:xfrm>
            <a:off x="4723896" y="3372734"/>
            <a:ext cx="1888252" cy="149271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914400">
              <a:lnSpc>
                <a:spcPct val="130000"/>
              </a:lnSpc>
              <a:defRPr sz="1000">
                <a:solidFill>
                  <a:srgbClr val="000000"/>
                </a:solidFill>
                <a:latin typeface="Microsoft YaHei"/>
                <a:ea typeface="Microsoft YaHei"/>
                <a:cs typeface="Microsoft YaHei"/>
                <a:sym typeface="Microsoft YaHei"/>
              </a:defRPr>
            </a:lvl1pPr>
          </a:lstStyle>
          <a:p>
            <a:r>
              <a:rPr lang="en-US" dirty="0" smtClean="0"/>
              <a:t>       </a:t>
            </a:r>
            <a:r>
              <a:rPr lang="zh-CN" altLang="en-US" dirty="0" smtClean="0"/>
              <a:t>通过研究辩手诉求以及打造辩论生态产业，</a:t>
            </a:r>
            <a:r>
              <a:rPr dirty="0" err="1" smtClean="0"/>
              <a:t>本公司开发了诸多辩论周边产品</a:t>
            </a:r>
            <a:r>
              <a:rPr lang="zh-CN" altLang="en-US" dirty="0" smtClean="0"/>
              <a:t>。</a:t>
            </a:r>
            <a:r>
              <a:rPr dirty="0" err="1" smtClean="0"/>
              <a:t>如定制手机壳</a:t>
            </a:r>
            <a:r>
              <a:rPr dirty="0" err="1"/>
              <a:t>、主题明信片、辩手专用便签盒</a:t>
            </a:r>
            <a:r>
              <a:rPr dirty="0" smtClean="0"/>
              <a:t>、</a:t>
            </a:r>
            <a:r>
              <a:rPr lang="zh-CN" altLang="en-US" dirty="0" smtClean="0"/>
              <a:t>辩手</a:t>
            </a:r>
            <a:r>
              <a:rPr dirty="0" err="1" smtClean="0"/>
              <a:t>专用手帐本</a:t>
            </a:r>
            <a:r>
              <a:rPr lang="zh-CN" altLang="en-US" dirty="0" smtClean="0"/>
              <a:t>等</a:t>
            </a:r>
            <a:r>
              <a:rPr dirty="0" smtClean="0"/>
              <a:t>。</a:t>
            </a:r>
            <a:r>
              <a:rPr lang="zh-CN" altLang="en-US" dirty="0" smtClean="0"/>
              <a:t>周边产品销售捆绑赛事举办、电商采购、会员增值等部分。</a:t>
            </a:r>
            <a:endParaRPr dirty="0"/>
          </a:p>
        </p:txBody>
      </p:sp>
      <p:sp>
        <p:nvSpPr>
          <p:cNvPr id="344" name="矩形 29"/>
          <p:cNvSpPr/>
          <p:nvPr/>
        </p:nvSpPr>
        <p:spPr>
          <a:xfrm>
            <a:off x="4723896" y="3049569"/>
            <a:ext cx="1402294" cy="3073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nSpc>
                <a:spcPct val="130000"/>
              </a:lnSpc>
              <a:defRPr sz="1200" b="1">
                <a:solidFill>
                  <a:srgbClr val="392C47"/>
                </a:solidFill>
              </a:defRPr>
            </a:pPr>
            <a:r>
              <a:t>         </a:t>
            </a:r>
            <a:r>
              <a:rPr>
                <a:latin typeface="+mn-lt"/>
                <a:ea typeface="+mn-ea"/>
                <a:cs typeface="+mn-cs"/>
                <a:sym typeface="Helvetica"/>
              </a:rPr>
              <a:t>周边产品开发</a:t>
            </a:r>
          </a:p>
        </p:txBody>
      </p:sp>
      <p:sp>
        <p:nvSpPr>
          <p:cNvPr id="345" name="文本框 8"/>
          <p:cNvSpPr/>
          <p:nvPr/>
        </p:nvSpPr>
        <p:spPr>
          <a:xfrm>
            <a:off x="6768244" y="3372734"/>
            <a:ext cx="1908211" cy="89255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defTabSz="914400">
              <a:lnSpc>
                <a:spcPct val="130000"/>
              </a:lnSpc>
              <a:defRPr sz="1000">
                <a:solidFill>
                  <a:srgbClr val="000000"/>
                </a:solidFill>
              </a:defRPr>
            </a:pPr>
            <a:r>
              <a:rPr dirty="0"/>
              <a:t>       </a:t>
            </a:r>
            <a:r>
              <a:rPr dirty="0" err="1">
                <a:latin typeface="Microsoft YaHei"/>
                <a:ea typeface="Microsoft YaHei"/>
                <a:cs typeface="Microsoft YaHei"/>
                <a:sym typeface="Microsoft YaHei"/>
              </a:rPr>
              <a:t>该基金会致力于推广辩论，为偏远困难地区的辩论办赛和辩论讲座提供支持，</a:t>
            </a:r>
            <a:r>
              <a:rPr dirty="0" err="1" smtClean="0">
                <a:latin typeface="Microsoft YaHei"/>
                <a:ea typeface="Microsoft YaHei"/>
                <a:cs typeface="Microsoft YaHei"/>
                <a:sym typeface="Microsoft YaHei"/>
              </a:rPr>
              <a:t>已完成的捐赠</a:t>
            </a:r>
            <a:r>
              <a:rPr lang="zh-CN" altLang="en-US" dirty="0" smtClean="0">
                <a:latin typeface="Microsoft YaHei"/>
                <a:ea typeface="Microsoft YaHei"/>
                <a:cs typeface="Microsoft YaHei"/>
                <a:sym typeface="Microsoft YaHei"/>
              </a:rPr>
              <a:t>案例</a:t>
            </a:r>
            <a:r>
              <a:rPr dirty="0" err="1" smtClean="0">
                <a:latin typeface="Microsoft YaHei"/>
                <a:ea typeface="Microsoft YaHei"/>
                <a:cs typeface="Microsoft YaHei"/>
                <a:sym typeface="Microsoft YaHei"/>
              </a:rPr>
              <a:t>反响良好</a:t>
            </a:r>
            <a:r>
              <a:rPr dirty="0">
                <a:latin typeface="Microsoft YaHei"/>
                <a:ea typeface="Microsoft YaHei"/>
                <a:cs typeface="Microsoft YaHei"/>
                <a:sym typeface="Microsoft YaHei"/>
              </a:rPr>
              <a:t>。</a:t>
            </a:r>
          </a:p>
        </p:txBody>
      </p:sp>
      <p:sp>
        <p:nvSpPr>
          <p:cNvPr id="346" name="矩形 32"/>
          <p:cNvSpPr/>
          <p:nvPr/>
        </p:nvSpPr>
        <p:spPr>
          <a:xfrm>
            <a:off x="6804248" y="3049569"/>
            <a:ext cx="1359655" cy="3073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nSpc>
                <a:spcPct val="130000"/>
              </a:lnSpc>
              <a:defRPr sz="1200" b="1">
                <a:solidFill>
                  <a:srgbClr val="666666"/>
                </a:solidFill>
              </a:defRPr>
            </a:pPr>
            <a:r>
              <a:rPr dirty="0"/>
              <a:t>        </a:t>
            </a:r>
            <a:r>
              <a:rPr dirty="0" err="1">
                <a:latin typeface="+mn-lt"/>
                <a:ea typeface="+mn-ea"/>
                <a:cs typeface="+mn-cs"/>
                <a:sym typeface="Helvetica"/>
              </a:rPr>
              <a:t>辩论梦想基金</a:t>
            </a:r>
            <a:endParaRPr dirty="0">
              <a:latin typeface="+mn-lt"/>
              <a:ea typeface="+mn-ea"/>
              <a:cs typeface="+mn-cs"/>
              <a:sym typeface="Helvetica"/>
            </a:endParaRPr>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3"/>
          <p:cNvSpPr/>
          <p:nvPr/>
        </p:nvSpPr>
        <p:spPr>
          <a:xfrm flipH="1">
            <a:off x="-1287700" y="0"/>
            <a:ext cx="6103350" cy="5143500"/>
          </a:xfrm>
          <a:custGeom>
            <a:avLst/>
            <a:gdLst/>
            <a:ahLst/>
            <a:cxnLst>
              <a:cxn ang="0">
                <a:pos x="wd2" y="hd2"/>
              </a:cxn>
              <a:cxn ang="5400000">
                <a:pos x="wd2" y="hd2"/>
              </a:cxn>
              <a:cxn ang="10800000">
                <a:pos x="wd2" y="hd2"/>
              </a:cxn>
              <a:cxn ang="16200000">
                <a:pos x="wd2" y="hd2"/>
              </a:cxn>
            </a:cxnLst>
            <a:rect l="0" t="0" r="r" b="b"/>
            <a:pathLst>
              <a:path w="21600" h="21600" extrusionOk="0">
                <a:moveTo>
                  <a:pt x="7828" y="0"/>
                </a:moveTo>
                <a:lnTo>
                  <a:pt x="21600" y="0"/>
                </a:lnTo>
                <a:lnTo>
                  <a:pt x="21600" y="21600"/>
                </a:lnTo>
                <a:lnTo>
                  <a:pt x="0" y="21600"/>
                </a:lnTo>
                <a:close/>
              </a:path>
            </a:pathLst>
          </a:custGeom>
          <a:solidFill>
            <a:srgbClr val="392C47"/>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84" name="文本框 2"/>
          <p:cNvSpPr/>
          <p:nvPr/>
        </p:nvSpPr>
        <p:spPr>
          <a:xfrm>
            <a:off x="436783" y="1221750"/>
            <a:ext cx="2464952" cy="599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600" b="1">
                <a:solidFill>
                  <a:srgbClr val="F6573E"/>
                </a:solidFill>
              </a:defRPr>
            </a:pPr>
            <a:r>
              <a:t>BUSINESS PURPOSE</a:t>
            </a:r>
          </a:p>
          <a:p>
            <a:pPr>
              <a:defRPr sz="1600" b="1">
                <a:solidFill>
                  <a:srgbClr val="FFFFFF"/>
                </a:solidFill>
              </a:defRPr>
            </a:pPr>
            <a:r>
              <a:t>AND </a:t>
            </a:r>
            <a:r>
              <a:rPr>
                <a:solidFill>
                  <a:srgbClr val="F6573E"/>
                </a:solidFill>
              </a:rPr>
              <a:t>COMPANY PROFILE</a:t>
            </a:r>
          </a:p>
        </p:txBody>
      </p:sp>
      <p:sp>
        <p:nvSpPr>
          <p:cNvPr id="85" name="矩形 3"/>
          <p:cNvSpPr/>
          <p:nvPr/>
        </p:nvSpPr>
        <p:spPr>
          <a:xfrm>
            <a:off x="436783" y="1852017"/>
            <a:ext cx="2529651" cy="185420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30000"/>
              </a:lnSpc>
              <a:defRPr sz="1000">
                <a:solidFill>
                  <a:srgbClr val="FFFFFF"/>
                </a:solidFill>
              </a:defRPr>
            </a:pPr>
            <a:r>
              <a:t>“</a:t>
            </a:r>
            <a:r>
              <a:rPr>
                <a:latin typeface="+mn-lt"/>
                <a:ea typeface="+mn-ea"/>
                <a:cs typeface="+mn-cs"/>
                <a:sym typeface="Helvetica"/>
              </a:rPr>
              <a:t>辩论，是每个平凡人生的英雄梦想</a:t>
            </a:r>
            <a:r>
              <a:t>“</a:t>
            </a:r>
          </a:p>
          <a:p>
            <a:pPr>
              <a:lnSpc>
                <a:spcPct val="130000"/>
              </a:lnSpc>
              <a:defRPr sz="1000">
                <a:solidFill>
                  <a:srgbClr val="FFFFFF"/>
                </a:solidFill>
              </a:defRPr>
            </a:pPr>
            <a:endParaRPr/>
          </a:p>
          <a:p>
            <a:pPr>
              <a:lnSpc>
                <a:spcPct val="130000"/>
              </a:lnSpc>
              <a:defRPr sz="1000">
                <a:solidFill>
                  <a:srgbClr val="FFFFFF"/>
                </a:solidFill>
              </a:defRPr>
            </a:pPr>
            <a:r>
              <a:rPr>
                <a:latin typeface="+mn-lt"/>
                <a:ea typeface="+mn-ea"/>
                <a:cs typeface="+mn-cs"/>
                <a:sym typeface="Helvetica"/>
              </a:rPr>
              <a:t>珠海弈鸣文化传播有限公司，是一家专注辩论活动组织、辩论培训教学的企业，以旗下品牌活动【国际华语辩论邀请赛】、品牌产品【超级辩手】为大众熟知。公司以辩会友、以论悟道，传承思辨精神、创新口语模式，期待与各方</a:t>
            </a:r>
            <a:r>
              <a:t>“</a:t>
            </a:r>
            <a:r>
              <a:rPr>
                <a:latin typeface="+mn-lt"/>
                <a:ea typeface="+mn-ea"/>
                <a:cs typeface="+mn-cs"/>
                <a:sym typeface="Helvetica"/>
              </a:rPr>
              <a:t>辩友</a:t>
            </a:r>
            <a:r>
              <a:t>”</a:t>
            </a:r>
            <a:r>
              <a:rPr>
                <a:latin typeface="+mn-lt"/>
                <a:ea typeface="+mn-ea"/>
                <a:cs typeface="+mn-cs"/>
                <a:sym typeface="Helvetica"/>
              </a:rPr>
              <a:t>共同开展辩论之未来。</a:t>
            </a:r>
          </a:p>
        </p:txBody>
      </p:sp>
      <p:sp>
        <p:nvSpPr>
          <p:cNvPr id="86" name="矩形 4"/>
          <p:cNvSpPr/>
          <p:nvPr/>
        </p:nvSpPr>
        <p:spPr>
          <a:xfrm>
            <a:off x="7488643" y="261566"/>
            <a:ext cx="1242342"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r">
              <a:defRPr b="1">
                <a:solidFill>
                  <a:srgbClr val="FFFFFF"/>
                </a:solidFill>
              </a:defRPr>
            </a:lvl1pPr>
          </a:lstStyle>
          <a:p>
            <a:r>
              <a:t>CONTENTS</a:t>
            </a:r>
          </a:p>
        </p:txBody>
      </p:sp>
      <p:sp>
        <p:nvSpPr>
          <p:cNvPr id="87" name="矩形 6"/>
          <p:cNvSpPr/>
          <p:nvPr/>
        </p:nvSpPr>
        <p:spPr>
          <a:xfrm>
            <a:off x="5291664" y="1084556"/>
            <a:ext cx="1211513" cy="4089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a:solidFill>
                  <a:srgbClr val="FFFFFF"/>
                </a:solidFill>
                <a:latin typeface="+mn-lt"/>
                <a:ea typeface="+mn-ea"/>
                <a:cs typeface="+mn-cs"/>
                <a:sym typeface="Helvetica"/>
              </a:defRPr>
            </a:lvl1pPr>
          </a:lstStyle>
          <a:p>
            <a:pPr>
              <a:defRPr>
                <a:latin typeface="Century Gothic"/>
                <a:ea typeface="Century Gothic"/>
                <a:cs typeface="Century Gothic"/>
                <a:sym typeface="Century Gothic"/>
              </a:defRPr>
            </a:pPr>
            <a:r>
              <a:rPr dirty="0" err="1">
                <a:latin typeface="+mn-lt"/>
                <a:ea typeface="+mn-ea"/>
                <a:cs typeface="+mn-cs"/>
                <a:sym typeface="Helvetica"/>
              </a:rPr>
              <a:t>公司简介</a:t>
            </a:r>
            <a:r>
              <a:rPr dirty="0">
                <a:latin typeface="+mn-lt"/>
                <a:ea typeface="+mn-ea"/>
                <a:cs typeface="+mn-cs"/>
                <a:sym typeface="Helvetica"/>
              </a:rPr>
              <a:t> </a:t>
            </a:r>
          </a:p>
        </p:txBody>
      </p:sp>
      <p:sp>
        <p:nvSpPr>
          <p:cNvPr id="88" name="椭圆 7"/>
          <p:cNvSpPr/>
          <p:nvPr/>
        </p:nvSpPr>
        <p:spPr>
          <a:xfrm>
            <a:off x="8416166" y="1197103"/>
            <a:ext cx="170383" cy="170383"/>
          </a:xfrm>
          <a:prstGeom prst="ellipse">
            <a:avLst/>
          </a:prstGeom>
          <a:solidFill>
            <a:srgbClr val="FB9460"/>
          </a:solidFill>
          <a:ln w="19050">
            <a:solidFill>
              <a:srgbClr val="FFFFFF"/>
            </a:solidFill>
          </a:ln>
        </p:spPr>
        <p:txBody>
          <a:bodyPr lIns="45719" rIns="45719" anchor="ctr"/>
          <a:lstStyle/>
          <a:p>
            <a:pPr algn="ctr">
              <a:defRPr>
                <a:solidFill>
                  <a:srgbClr val="FFFFFF"/>
                </a:solidFill>
              </a:defRPr>
            </a:pPr>
            <a:endParaRPr/>
          </a:p>
        </p:txBody>
      </p:sp>
      <p:sp>
        <p:nvSpPr>
          <p:cNvPr id="89" name="矩形 8"/>
          <p:cNvSpPr/>
          <p:nvPr/>
        </p:nvSpPr>
        <p:spPr>
          <a:xfrm>
            <a:off x="6848648" y="1046945"/>
            <a:ext cx="1542119" cy="459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lgn="r">
              <a:defRPr sz="2400">
                <a:solidFill>
                  <a:srgbClr val="FFFFFF"/>
                </a:solidFill>
              </a:defRPr>
            </a:lvl1pPr>
          </a:lstStyle>
          <a:p>
            <a:r>
              <a:t>PART ONE</a:t>
            </a:r>
          </a:p>
        </p:txBody>
      </p:sp>
      <p:sp>
        <p:nvSpPr>
          <p:cNvPr id="90" name="矩形 10"/>
          <p:cNvSpPr/>
          <p:nvPr/>
        </p:nvSpPr>
        <p:spPr>
          <a:xfrm>
            <a:off x="3179752" y="1803588"/>
            <a:ext cx="3323426" cy="4089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a:solidFill>
                  <a:srgbClr val="FFFFFF"/>
                </a:solidFill>
                <a:latin typeface="+mn-lt"/>
                <a:ea typeface="+mn-ea"/>
                <a:cs typeface="+mn-cs"/>
                <a:sym typeface="Helvetica"/>
              </a:defRPr>
            </a:lvl1pPr>
          </a:lstStyle>
          <a:p>
            <a:pPr>
              <a:defRPr>
                <a:latin typeface="Century Gothic"/>
                <a:ea typeface="Century Gothic"/>
                <a:cs typeface="Century Gothic"/>
                <a:sym typeface="Century Gothic"/>
              </a:defRPr>
            </a:pPr>
            <a:r>
              <a:rPr dirty="0" err="1">
                <a:latin typeface="+mn-lt"/>
                <a:ea typeface="+mn-ea"/>
                <a:cs typeface="+mn-cs"/>
                <a:sym typeface="Helvetica"/>
              </a:rPr>
              <a:t>办赛简介</a:t>
            </a:r>
            <a:r>
              <a:rPr dirty="0">
                <a:latin typeface="+mn-lt"/>
                <a:ea typeface="+mn-ea"/>
                <a:cs typeface="+mn-cs"/>
                <a:sym typeface="Helvetica"/>
              </a:rPr>
              <a:t> </a:t>
            </a:r>
          </a:p>
        </p:txBody>
      </p:sp>
      <p:sp>
        <p:nvSpPr>
          <p:cNvPr id="91" name="椭圆 11"/>
          <p:cNvSpPr/>
          <p:nvPr/>
        </p:nvSpPr>
        <p:spPr>
          <a:xfrm>
            <a:off x="8416166" y="1916135"/>
            <a:ext cx="170383" cy="170383"/>
          </a:xfrm>
          <a:prstGeom prst="ellipse">
            <a:avLst/>
          </a:prstGeom>
          <a:solidFill>
            <a:srgbClr val="FB9460"/>
          </a:solidFill>
          <a:ln w="19050">
            <a:solidFill>
              <a:srgbClr val="FFFFFF"/>
            </a:solidFill>
          </a:ln>
        </p:spPr>
        <p:txBody>
          <a:bodyPr lIns="45719" rIns="45719" anchor="ctr"/>
          <a:lstStyle/>
          <a:p>
            <a:pPr algn="ctr">
              <a:defRPr>
                <a:solidFill>
                  <a:srgbClr val="FFFFFF"/>
                </a:solidFill>
              </a:defRPr>
            </a:pPr>
            <a:endParaRPr/>
          </a:p>
        </p:txBody>
      </p:sp>
      <p:sp>
        <p:nvSpPr>
          <p:cNvPr id="92" name="矩形 12"/>
          <p:cNvSpPr/>
          <p:nvPr/>
        </p:nvSpPr>
        <p:spPr>
          <a:xfrm>
            <a:off x="6815162" y="1765977"/>
            <a:ext cx="1575605" cy="459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lgn="r">
              <a:defRPr sz="2400">
                <a:solidFill>
                  <a:srgbClr val="FFFFFF"/>
                </a:solidFill>
              </a:defRPr>
            </a:lvl1pPr>
          </a:lstStyle>
          <a:p>
            <a:r>
              <a:rPr dirty="0"/>
              <a:t>PART TWO</a:t>
            </a:r>
          </a:p>
        </p:txBody>
      </p:sp>
      <p:sp>
        <p:nvSpPr>
          <p:cNvPr id="93" name="矩形 14"/>
          <p:cNvSpPr/>
          <p:nvPr/>
        </p:nvSpPr>
        <p:spPr>
          <a:xfrm>
            <a:off x="3799185" y="2522621"/>
            <a:ext cx="2703993"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a:solidFill>
                  <a:srgbClr val="FFFFFF"/>
                </a:solidFill>
                <a:latin typeface="Microsoft YaHei"/>
                <a:ea typeface="Microsoft YaHei"/>
                <a:cs typeface="Microsoft YaHei"/>
                <a:sym typeface="Microsoft YaHei"/>
              </a:defRPr>
            </a:lvl1pPr>
          </a:lstStyle>
          <a:p>
            <a:pPr>
              <a:defRPr>
                <a:latin typeface="Century Gothic"/>
                <a:ea typeface="Century Gothic"/>
                <a:cs typeface="Century Gothic"/>
                <a:sym typeface="Century Gothic"/>
              </a:defRPr>
            </a:pPr>
            <a:r>
              <a:rPr dirty="0" err="1">
                <a:latin typeface="+mn-lt"/>
                <a:ea typeface="+mn-ea"/>
                <a:cs typeface="+mn-cs"/>
              </a:rPr>
              <a:t>培训简介</a:t>
            </a:r>
            <a:endParaRPr dirty="0">
              <a:latin typeface="+mn-lt"/>
              <a:ea typeface="+mn-ea"/>
              <a:cs typeface="+mn-cs"/>
            </a:endParaRPr>
          </a:p>
        </p:txBody>
      </p:sp>
      <p:sp>
        <p:nvSpPr>
          <p:cNvPr id="94" name="椭圆 15"/>
          <p:cNvSpPr/>
          <p:nvPr/>
        </p:nvSpPr>
        <p:spPr>
          <a:xfrm>
            <a:off x="8416166" y="2635168"/>
            <a:ext cx="170383" cy="170383"/>
          </a:xfrm>
          <a:prstGeom prst="ellipse">
            <a:avLst/>
          </a:prstGeom>
          <a:solidFill>
            <a:srgbClr val="FB9460"/>
          </a:solidFill>
          <a:ln w="19050">
            <a:solidFill>
              <a:srgbClr val="FFFFFF"/>
            </a:solidFill>
          </a:ln>
        </p:spPr>
        <p:txBody>
          <a:bodyPr lIns="45719" rIns="45719" anchor="ctr"/>
          <a:lstStyle/>
          <a:p>
            <a:pPr algn="ctr">
              <a:defRPr>
                <a:solidFill>
                  <a:srgbClr val="FFFFFF"/>
                </a:solidFill>
              </a:defRPr>
            </a:pPr>
            <a:endParaRPr/>
          </a:p>
        </p:txBody>
      </p:sp>
      <p:sp>
        <p:nvSpPr>
          <p:cNvPr id="95" name="矩形 16"/>
          <p:cNvSpPr/>
          <p:nvPr/>
        </p:nvSpPr>
        <p:spPr>
          <a:xfrm>
            <a:off x="6624900" y="2484047"/>
            <a:ext cx="1765866" cy="46166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lgn="r">
              <a:defRPr sz="2400">
                <a:solidFill>
                  <a:srgbClr val="FFFFFF"/>
                </a:solidFill>
              </a:defRPr>
            </a:lvl1pPr>
          </a:lstStyle>
          <a:p>
            <a:r>
              <a:rPr dirty="0"/>
              <a:t>PART THREE</a:t>
            </a:r>
          </a:p>
        </p:txBody>
      </p:sp>
      <p:sp>
        <p:nvSpPr>
          <p:cNvPr id="96" name="矩形 18"/>
          <p:cNvSpPr/>
          <p:nvPr/>
        </p:nvSpPr>
        <p:spPr>
          <a:xfrm>
            <a:off x="3893573" y="3241654"/>
            <a:ext cx="2609605"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r">
              <a:defRPr>
                <a:solidFill>
                  <a:srgbClr val="FFFFFF"/>
                </a:solidFill>
              </a:defRPr>
            </a:pPr>
            <a:r>
              <a:rPr dirty="0" err="1" smtClean="0">
                <a:solidFill>
                  <a:srgbClr val="FFFFFF"/>
                </a:solidFill>
                <a:latin typeface="+mn-lt"/>
                <a:ea typeface="+mn-ea"/>
                <a:cs typeface="+mn-cs"/>
                <a:sym typeface="Helvetica"/>
              </a:rPr>
              <a:t>周边</a:t>
            </a:r>
            <a:r>
              <a:rPr lang="zh-CN" altLang="en-US" dirty="0" smtClean="0">
                <a:solidFill>
                  <a:srgbClr val="FFFFFF"/>
                </a:solidFill>
                <a:latin typeface="+mn-lt"/>
                <a:ea typeface="+mn-ea"/>
                <a:cs typeface="+mn-cs"/>
                <a:sym typeface="Helvetica"/>
              </a:rPr>
              <a:t>推广</a:t>
            </a:r>
            <a:r>
              <a:rPr dirty="0" smtClean="0"/>
              <a:t> </a:t>
            </a:r>
            <a:endParaRPr dirty="0"/>
          </a:p>
        </p:txBody>
      </p:sp>
      <p:sp>
        <p:nvSpPr>
          <p:cNvPr id="97" name="椭圆 19"/>
          <p:cNvSpPr/>
          <p:nvPr/>
        </p:nvSpPr>
        <p:spPr>
          <a:xfrm>
            <a:off x="8416166" y="3354201"/>
            <a:ext cx="170383" cy="170383"/>
          </a:xfrm>
          <a:prstGeom prst="ellipse">
            <a:avLst/>
          </a:prstGeom>
          <a:solidFill>
            <a:srgbClr val="FB9460"/>
          </a:solidFill>
          <a:ln w="19050">
            <a:solidFill>
              <a:srgbClr val="FFFFFF"/>
            </a:solidFill>
          </a:ln>
        </p:spPr>
        <p:txBody>
          <a:bodyPr lIns="45719" rIns="45719" anchor="ctr"/>
          <a:lstStyle/>
          <a:p>
            <a:pPr algn="ctr">
              <a:defRPr>
                <a:solidFill>
                  <a:srgbClr val="FFFFFF"/>
                </a:solidFill>
              </a:defRPr>
            </a:pPr>
            <a:endParaRPr/>
          </a:p>
        </p:txBody>
      </p:sp>
      <p:sp>
        <p:nvSpPr>
          <p:cNvPr id="98" name="矩形 20"/>
          <p:cNvSpPr/>
          <p:nvPr/>
        </p:nvSpPr>
        <p:spPr>
          <a:xfrm>
            <a:off x="6677800" y="3203080"/>
            <a:ext cx="1712967" cy="46166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lgn="r">
              <a:defRPr sz="2400">
                <a:solidFill>
                  <a:srgbClr val="FFFFFF"/>
                </a:solidFill>
              </a:defRPr>
            </a:lvl1pPr>
          </a:lstStyle>
          <a:p>
            <a:r>
              <a:rPr dirty="0"/>
              <a:t>PART FOUR</a:t>
            </a:r>
          </a:p>
        </p:txBody>
      </p:sp>
    </p:spTree>
  </p:cSld>
  <p:clrMapOvr>
    <a:masterClrMapping/>
  </p:clrMapOvr>
  <mc:AlternateContent xmlns:mc="http://schemas.openxmlformats.org/markup-compatibility/2006">
    <mc:Choice xmlns:p14="http://schemas.microsoft.com/office/powerpoint/2010/main" xmlns="" Requires="p14">
      <p:transition spd="slow" p14:dur="1200">
        <p:pus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椭圆 2"/>
          <p:cNvSpPr/>
          <p:nvPr/>
        </p:nvSpPr>
        <p:spPr>
          <a:xfrm>
            <a:off x="1916015" y="1498849"/>
            <a:ext cx="1512801" cy="1512801"/>
          </a:xfrm>
          <a:prstGeom prst="ellipse">
            <a:avLst/>
          </a:prstGeom>
          <a:solidFill>
            <a:srgbClr val="FB9460"/>
          </a:solidFill>
          <a:ln w="12700">
            <a:miter lim="400000"/>
          </a:ln>
        </p:spPr>
        <p:txBody>
          <a:bodyPr lIns="45719" rIns="45719" anchor="ctr"/>
          <a:lstStyle/>
          <a:p>
            <a:pPr algn="ctr">
              <a:lnSpc>
                <a:spcPct val="90000"/>
              </a:lnSpc>
              <a:defRPr sz="10000">
                <a:solidFill>
                  <a:srgbClr val="F2F2F2"/>
                </a:solidFill>
              </a:defRPr>
            </a:pPr>
            <a:endParaRPr/>
          </a:p>
        </p:txBody>
      </p:sp>
      <p:sp>
        <p:nvSpPr>
          <p:cNvPr id="101" name="文本框 4"/>
          <p:cNvSpPr/>
          <p:nvPr/>
        </p:nvSpPr>
        <p:spPr>
          <a:xfrm>
            <a:off x="3689972" y="2307201"/>
            <a:ext cx="3576114"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130000"/>
              </a:lnSpc>
              <a:defRPr sz="1000">
                <a:solidFill>
                  <a:srgbClr val="F2F2F2"/>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珠海弈鸣文化传播有限公司</a:t>
            </a:r>
          </a:p>
        </p:txBody>
      </p:sp>
      <p:sp>
        <p:nvSpPr>
          <p:cNvPr id="102" name="文本框 5"/>
          <p:cNvSpPr/>
          <p:nvPr/>
        </p:nvSpPr>
        <p:spPr>
          <a:xfrm>
            <a:off x="3651872" y="1660869"/>
            <a:ext cx="2059965" cy="726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600">
                <a:solidFill>
                  <a:srgbClr val="FFFFFF"/>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公司简介 </a:t>
            </a:r>
          </a:p>
        </p:txBody>
      </p:sp>
      <p:sp>
        <p:nvSpPr>
          <p:cNvPr id="103" name="矩形 1"/>
          <p:cNvSpPr/>
          <p:nvPr/>
        </p:nvSpPr>
        <p:spPr>
          <a:xfrm>
            <a:off x="2285251" y="1445279"/>
            <a:ext cx="779820" cy="1590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sz="9600">
                <a:solidFill>
                  <a:srgbClr val="F2F2F2"/>
                </a:solidFill>
              </a:defRPr>
            </a:lvl1pPr>
          </a:lstStyle>
          <a:p>
            <a:r>
              <a:t>1</a:t>
            </a:r>
          </a:p>
        </p:txBody>
      </p:sp>
    </p:spTree>
  </p:cSld>
  <p:clrMapOvr>
    <a:masterClrMapping/>
  </p:clrMapOvr>
  <mc:AlternateContent xmlns:mc="http://schemas.openxmlformats.org/markup-compatibility/2006">
    <mc:Choice xmlns:p14="http://schemas.microsoft.com/office/powerpoint/2010/main" xmlns="" Requires="p14">
      <p:transition spd="slow" p14:dur="1200">
        <p14:warp dir="i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矩形 3"/>
          <p:cNvSpPr/>
          <p:nvPr/>
        </p:nvSpPr>
        <p:spPr>
          <a:xfrm>
            <a:off x="4232566" y="0"/>
            <a:ext cx="6103351" cy="5143500"/>
          </a:xfrm>
          <a:custGeom>
            <a:avLst/>
            <a:gdLst/>
            <a:ahLst/>
            <a:cxnLst>
              <a:cxn ang="0">
                <a:pos x="wd2" y="hd2"/>
              </a:cxn>
              <a:cxn ang="5400000">
                <a:pos x="wd2" y="hd2"/>
              </a:cxn>
              <a:cxn ang="10800000">
                <a:pos x="wd2" y="hd2"/>
              </a:cxn>
              <a:cxn ang="16200000">
                <a:pos x="wd2" y="hd2"/>
              </a:cxn>
            </a:cxnLst>
            <a:rect l="0" t="0" r="r" b="b"/>
            <a:pathLst>
              <a:path w="21600" h="21600" extrusionOk="0">
                <a:moveTo>
                  <a:pt x="7828" y="0"/>
                </a:moveTo>
                <a:lnTo>
                  <a:pt x="21600" y="0"/>
                </a:lnTo>
                <a:lnTo>
                  <a:pt x="21600" y="21600"/>
                </a:lnTo>
                <a:lnTo>
                  <a:pt x="0" y="21600"/>
                </a:lnTo>
                <a:close/>
              </a:path>
            </a:pathLst>
          </a:custGeom>
          <a:solidFill>
            <a:srgbClr val="392C47"/>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106" name="文本框 3"/>
          <p:cNvSpPr/>
          <p:nvPr/>
        </p:nvSpPr>
        <p:spPr>
          <a:xfrm>
            <a:off x="6146480" y="1221750"/>
            <a:ext cx="2464952" cy="599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r">
              <a:defRPr sz="1600" b="1">
                <a:solidFill>
                  <a:srgbClr val="FFFFFF"/>
                </a:solidFill>
              </a:defRPr>
            </a:pPr>
            <a:r>
              <a:t>BUSINESS PURPOSE</a:t>
            </a:r>
          </a:p>
          <a:p>
            <a:pPr algn="r">
              <a:defRPr sz="1600" b="1">
                <a:solidFill>
                  <a:srgbClr val="FFFFFF"/>
                </a:solidFill>
              </a:defRPr>
            </a:pPr>
            <a:r>
              <a:t>AND </a:t>
            </a:r>
            <a:r>
              <a:rPr>
                <a:solidFill>
                  <a:srgbClr val="F6573E"/>
                </a:solidFill>
              </a:rPr>
              <a:t>COMPANY PROFILE</a:t>
            </a:r>
          </a:p>
        </p:txBody>
      </p:sp>
      <p:sp>
        <p:nvSpPr>
          <p:cNvPr id="107" name="矩形 4"/>
          <p:cNvSpPr/>
          <p:nvPr/>
        </p:nvSpPr>
        <p:spPr>
          <a:xfrm>
            <a:off x="6081783" y="1852017"/>
            <a:ext cx="2529650" cy="162306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r">
              <a:lnSpc>
                <a:spcPct val="130000"/>
              </a:lnSpc>
              <a:defRPr sz="1000">
                <a:solidFill>
                  <a:srgbClr val="FFFFFF"/>
                </a:solidFill>
              </a:defRPr>
            </a:pPr>
            <a:r>
              <a:rPr>
                <a:latin typeface="+mn-lt"/>
                <a:ea typeface="+mn-ea"/>
                <a:cs typeface="+mn-cs"/>
                <a:sym typeface="Helvetica"/>
              </a:rPr>
              <a:t>珠海弈鸣文化传播有限公司</a:t>
            </a:r>
          </a:p>
          <a:p>
            <a:pPr algn="r">
              <a:lnSpc>
                <a:spcPct val="130000"/>
              </a:lnSpc>
              <a:defRPr sz="1000">
                <a:solidFill>
                  <a:srgbClr val="FFFFFF"/>
                </a:solidFill>
              </a:defRPr>
            </a:pPr>
            <a:endParaRPr>
              <a:latin typeface="+mn-lt"/>
              <a:ea typeface="+mn-ea"/>
              <a:cs typeface="+mn-cs"/>
              <a:sym typeface="Helvetica"/>
            </a:endParaRPr>
          </a:p>
          <a:p>
            <a:pPr algn="r">
              <a:lnSpc>
                <a:spcPct val="130000"/>
              </a:lnSpc>
              <a:defRPr sz="1000">
                <a:solidFill>
                  <a:srgbClr val="FFFFFF"/>
                </a:solidFill>
              </a:defRPr>
            </a:pPr>
            <a:r>
              <a:rPr>
                <a:latin typeface="+mn-lt"/>
                <a:ea typeface="+mn-ea"/>
                <a:cs typeface="+mn-cs"/>
                <a:sym typeface="Helvetica"/>
              </a:rPr>
              <a:t>公司成立于</a:t>
            </a:r>
            <a:r>
              <a:t>2015</a:t>
            </a:r>
            <a:r>
              <a:rPr>
                <a:latin typeface="+mn-lt"/>
                <a:ea typeface="+mn-ea"/>
                <a:cs typeface="+mn-cs"/>
                <a:sym typeface="Helvetica"/>
              </a:rPr>
              <a:t>年，主创团队为前北京师范大学珠海分校口语传播实训与研究中心科研团队。公司拥有丰富的辩论推广资源，主要业务为辩论赛事举办、辩论理论研究以及辩论活动培训。</a:t>
            </a:r>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矩形 2"/>
          <p:cNvSpPr/>
          <p:nvPr/>
        </p:nvSpPr>
        <p:spPr>
          <a:xfrm>
            <a:off x="0" y="-1"/>
            <a:ext cx="9144000" cy="960719"/>
          </a:xfrm>
          <a:prstGeom prst="rect">
            <a:avLst/>
          </a:prstGeom>
          <a:solidFill>
            <a:srgbClr val="392C47"/>
          </a:solidFill>
          <a:ln w="12700">
            <a:miter lim="400000"/>
          </a:ln>
        </p:spPr>
        <p:txBody>
          <a:bodyPr lIns="45719" rIns="45719" anchor="ctr"/>
          <a:lstStyle/>
          <a:p>
            <a:pPr algn="ctr">
              <a:defRPr>
                <a:solidFill>
                  <a:srgbClr val="FFFFFF"/>
                </a:solidFill>
              </a:defRPr>
            </a:pPr>
            <a:endParaRPr/>
          </a:p>
        </p:txBody>
      </p:sp>
      <p:grpSp>
        <p:nvGrpSpPr>
          <p:cNvPr id="113" name="组 3"/>
          <p:cNvGrpSpPr/>
          <p:nvPr/>
        </p:nvGrpSpPr>
        <p:grpSpPr>
          <a:xfrm>
            <a:off x="180430" y="96362"/>
            <a:ext cx="3767792" cy="777241"/>
            <a:chOff x="0" y="0"/>
            <a:chExt cx="3767791" cy="777240"/>
          </a:xfrm>
        </p:grpSpPr>
        <p:sp>
          <p:nvSpPr>
            <p:cNvPr id="110" name="文本框 4"/>
            <p:cNvSpPr/>
            <p:nvPr/>
          </p:nvSpPr>
          <p:spPr>
            <a:xfrm>
              <a:off x="443836" y="390801"/>
              <a:ext cx="3323956" cy="269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nSpc>
                  <a:spcPct val="130000"/>
                </a:lnSpc>
                <a:defRPr sz="1000">
                  <a:solidFill>
                    <a:srgbClr val="F2F2F2"/>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珠海弈鸣文化传播有限公司</a:t>
              </a:r>
            </a:p>
          </p:txBody>
        </p:sp>
        <p:sp>
          <p:nvSpPr>
            <p:cNvPr id="111" name="文本框 5"/>
            <p:cNvSpPr/>
            <p:nvPr/>
          </p:nvSpPr>
          <p:spPr>
            <a:xfrm>
              <a:off x="443836" y="84189"/>
              <a:ext cx="1190711" cy="4470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2000">
                  <a:solidFill>
                    <a:srgbClr val="FFFFFF"/>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公司简介 </a:t>
              </a:r>
            </a:p>
          </p:txBody>
        </p:sp>
        <p:sp>
          <p:nvSpPr>
            <p:cNvPr id="112" name="文本框 6"/>
            <p:cNvSpPr/>
            <p:nvPr/>
          </p:nvSpPr>
          <p:spPr>
            <a:xfrm>
              <a:off x="0" y="0"/>
              <a:ext cx="413827" cy="777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4400">
                  <a:solidFill>
                    <a:srgbClr val="FFFFFF"/>
                  </a:solidFill>
                </a:defRPr>
              </a:lvl1pPr>
            </a:lstStyle>
            <a:p>
              <a:r>
                <a:t>1</a:t>
              </a:r>
            </a:p>
          </p:txBody>
        </p:sp>
      </p:grpSp>
      <p:sp>
        <p:nvSpPr>
          <p:cNvPr id="114" name="矩形 7"/>
          <p:cNvSpPr/>
          <p:nvPr/>
        </p:nvSpPr>
        <p:spPr>
          <a:xfrm>
            <a:off x="503547" y="1329611"/>
            <a:ext cx="1932252" cy="2880321"/>
          </a:xfrm>
          <a:prstGeom prst="rect">
            <a:avLst/>
          </a:prstGeom>
          <a:solidFill>
            <a:srgbClr val="FB9460"/>
          </a:solidFill>
          <a:ln w="12700">
            <a:miter lim="400000"/>
          </a:ln>
        </p:spPr>
        <p:txBody>
          <a:bodyPr lIns="45719" rIns="45719" anchor="ctr"/>
          <a:lstStyle/>
          <a:p>
            <a:pPr algn="ctr">
              <a:defRPr>
                <a:solidFill>
                  <a:srgbClr val="FFFFFF"/>
                </a:solidFill>
              </a:defRPr>
            </a:pPr>
            <a:endParaRPr/>
          </a:p>
        </p:txBody>
      </p:sp>
      <p:pic>
        <p:nvPicPr>
          <p:cNvPr id="115" name="Picture 4" descr="Picture 4"/>
          <p:cNvPicPr>
            <a:picLocks noChangeAspect="1"/>
          </p:cNvPicPr>
          <p:nvPr/>
        </p:nvPicPr>
        <p:blipFill>
          <a:blip r:embed="rId2" cstate="print">
            <a:extLst/>
          </a:blip>
          <a:stretch>
            <a:fillRect/>
          </a:stretch>
        </p:blipFill>
        <p:spPr>
          <a:xfrm>
            <a:off x="569572" y="1401619"/>
            <a:ext cx="1800201" cy="1800201"/>
          </a:xfrm>
          <a:prstGeom prst="rect">
            <a:avLst/>
          </a:prstGeom>
          <a:ln w="12700">
            <a:miter lim="400000"/>
          </a:ln>
        </p:spPr>
      </p:pic>
      <p:sp>
        <p:nvSpPr>
          <p:cNvPr id="116" name="文本框 16"/>
          <p:cNvSpPr/>
          <p:nvPr/>
        </p:nvSpPr>
        <p:spPr>
          <a:xfrm>
            <a:off x="655097" y="3514309"/>
            <a:ext cx="1645731" cy="73152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30000"/>
              </a:lnSpc>
              <a:defRPr sz="1000">
                <a:solidFill>
                  <a:srgbClr val="FFFFFF"/>
                </a:solidFill>
              </a:defRPr>
            </a:pPr>
            <a:r>
              <a:rPr>
                <a:latin typeface="+mn-lt"/>
                <a:ea typeface="+mn-ea"/>
                <a:cs typeface="+mn-cs"/>
                <a:sym typeface="Helvetica"/>
              </a:rPr>
              <a:t>举办四届【国际华语辩论邀请赛】，业界权威活动主办方。</a:t>
            </a:r>
          </a:p>
        </p:txBody>
      </p:sp>
      <p:sp>
        <p:nvSpPr>
          <p:cNvPr id="117" name="矩形 17"/>
          <p:cNvSpPr/>
          <p:nvPr/>
        </p:nvSpPr>
        <p:spPr>
          <a:xfrm>
            <a:off x="655096" y="3263162"/>
            <a:ext cx="1170941" cy="345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400" b="1">
                <a:solidFill>
                  <a:srgbClr val="FFFFFF"/>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辩论赛事主办</a:t>
            </a:r>
          </a:p>
        </p:txBody>
      </p:sp>
      <p:sp>
        <p:nvSpPr>
          <p:cNvPr id="118" name="矩形 8"/>
          <p:cNvSpPr/>
          <p:nvPr/>
        </p:nvSpPr>
        <p:spPr>
          <a:xfrm>
            <a:off x="2559763" y="1329611"/>
            <a:ext cx="1932252" cy="2880321"/>
          </a:xfrm>
          <a:prstGeom prst="rect">
            <a:avLst/>
          </a:prstGeom>
          <a:solidFill>
            <a:srgbClr val="F03F30"/>
          </a:solidFill>
          <a:ln w="12700">
            <a:miter lim="400000"/>
          </a:ln>
        </p:spPr>
        <p:txBody>
          <a:bodyPr lIns="45719" rIns="45719" anchor="ctr"/>
          <a:lstStyle/>
          <a:p>
            <a:pPr algn="ctr">
              <a:defRPr>
                <a:solidFill>
                  <a:srgbClr val="FFFFFF"/>
                </a:solidFill>
              </a:defRPr>
            </a:pPr>
            <a:endParaRPr/>
          </a:p>
        </p:txBody>
      </p:sp>
      <p:pic>
        <p:nvPicPr>
          <p:cNvPr id="119" name="Picture 2" descr="Picture 2"/>
          <p:cNvPicPr>
            <a:picLocks noChangeAspect="1"/>
          </p:cNvPicPr>
          <p:nvPr/>
        </p:nvPicPr>
        <p:blipFill>
          <a:blip r:embed="rId3" cstate="print">
            <a:extLst/>
          </a:blip>
          <a:stretch>
            <a:fillRect/>
          </a:stretch>
        </p:blipFill>
        <p:spPr>
          <a:xfrm>
            <a:off x="2624862" y="2337723"/>
            <a:ext cx="1800201" cy="1800201"/>
          </a:xfrm>
          <a:prstGeom prst="rect">
            <a:avLst/>
          </a:prstGeom>
          <a:ln w="12700">
            <a:miter lim="400000"/>
          </a:ln>
        </p:spPr>
      </p:pic>
      <p:sp>
        <p:nvSpPr>
          <p:cNvPr id="120" name="文本框 19"/>
          <p:cNvSpPr/>
          <p:nvPr/>
        </p:nvSpPr>
        <p:spPr>
          <a:xfrm>
            <a:off x="2704336" y="1664885"/>
            <a:ext cx="1645732" cy="73152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30000"/>
              </a:lnSpc>
              <a:defRPr sz="1000">
                <a:solidFill>
                  <a:srgbClr val="FFFFFF"/>
                </a:solidFill>
              </a:defRPr>
            </a:pPr>
            <a:r>
              <a:rPr>
                <a:latin typeface="+mn-lt"/>
                <a:ea typeface="+mn-ea"/>
                <a:cs typeface="+mn-cs"/>
                <a:sym typeface="Helvetica"/>
              </a:rPr>
              <a:t>旗下【超级辩手】辩论培训品牌产品，开创多种形式辩论培训先河。</a:t>
            </a:r>
          </a:p>
        </p:txBody>
      </p:sp>
      <p:sp>
        <p:nvSpPr>
          <p:cNvPr id="121" name="矩形 20"/>
          <p:cNvSpPr/>
          <p:nvPr/>
        </p:nvSpPr>
        <p:spPr>
          <a:xfrm>
            <a:off x="2704336" y="1413736"/>
            <a:ext cx="1170941" cy="345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400" b="1">
                <a:solidFill>
                  <a:srgbClr val="FFFFFF"/>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竞技辩论培训</a:t>
            </a:r>
          </a:p>
        </p:txBody>
      </p:sp>
      <p:sp>
        <p:nvSpPr>
          <p:cNvPr id="122" name="矩形 9"/>
          <p:cNvSpPr/>
          <p:nvPr/>
        </p:nvSpPr>
        <p:spPr>
          <a:xfrm>
            <a:off x="4615981" y="1329611"/>
            <a:ext cx="1932252" cy="2880321"/>
          </a:xfrm>
          <a:prstGeom prst="rect">
            <a:avLst/>
          </a:prstGeom>
          <a:solidFill>
            <a:srgbClr val="392C47"/>
          </a:solidFill>
          <a:ln w="12700">
            <a:miter lim="400000"/>
          </a:ln>
        </p:spPr>
        <p:txBody>
          <a:bodyPr lIns="45719" rIns="45719" anchor="ctr"/>
          <a:lstStyle/>
          <a:p>
            <a:pPr algn="ctr">
              <a:defRPr>
                <a:solidFill>
                  <a:srgbClr val="FFFFFF"/>
                </a:solidFill>
              </a:defRPr>
            </a:pPr>
            <a:endParaRPr/>
          </a:p>
        </p:txBody>
      </p:sp>
      <p:pic>
        <p:nvPicPr>
          <p:cNvPr id="123" name="Picture 5" descr="Picture 5"/>
          <p:cNvPicPr>
            <a:picLocks noChangeAspect="1"/>
          </p:cNvPicPr>
          <p:nvPr/>
        </p:nvPicPr>
        <p:blipFill>
          <a:blip r:embed="rId4" cstate="print">
            <a:extLst/>
          </a:blip>
          <a:stretch>
            <a:fillRect/>
          </a:stretch>
        </p:blipFill>
        <p:spPr>
          <a:xfrm>
            <a:off x="4682006" y="1401619"/>
            <a:ext cx="1800201" cy="1800201"/>
          </a:xfrm>
          <a:prstGeom prst="rect">
            <a:avLst/>
          </a:prstGeom>
          <a:ln w="12700">
            <a:miter lim="400000"/>
          </a:ln>
        </p:spPr>
      </p:pic>
      <p:sp>
        <p:nvSpPr>
          <p:cNvPr id="124" name="文本框 22"/>
          <p:cNvSpPr/>
          <p:nvPr/>
        </p:nvSpPr>
        <p:spPr>
          <a:xfrm>
            <a:off x="4754229" y="3532325"/>
            <a:ext cx="1645732" cy="73152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30000"/>
              </a:lnSpc>
              <a:defRPr sz="1000">
                <a:solidFill>
                  <a:srgbClr val="FFFFFF"/>
                </a:solidFill>
              </a:defRPr>
            </a:pPr>
            <a:r>
              <a:rPr>
                <a:latin typeface="+mn-lt"/>
                <a:ea typeface="+mn-ea"/>
                <a:cs typeface="+mn-cs"/>
                <a:sym typeface="Helvetica"/>
              </a:rPr>
              <a:t>加设口语传播实训与研究中心，开办高校【辩论与逻辑】公共选修课。</a:t>
            </a:r>
          </a:p>
        </p:txBody>
      </p:sp>
      <p:sp>
        <p:nvSpPr>
          <p:cNvPr id="125" name="矩形 23"/>
          <p:cNvSpPr/>
          <p:nvPr/>
        </p:nvSpPr>
        <p:spPr>
          <a:xfrm>
            <a:off x="4754229" y="3281176"/>
            <a:ext cx="1170941" cy="345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400" b="1">
                <a:solidFill>
                  <a:srgbClr val="FFFFFF"/>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辩论教学科研</a:t>
            </a:r>
          </a:p>
        </p:txBody>
      </p:sp>
      <p:sp>
        <p:nvSpPr>
          <p:cNvPr id="126" name="矩形 10"/>
          <p:cNvSpPr/>
          <p:nvPr/>
        </p:nvSpPr>
        <p:spPr>
          <a:xfrm>
            <a:off x="6672196" y="1329611"/>
            <a:ext cx="1932252" cy="2880321"/>
          </a:xfrm>
          <a:prstGeom prst="rect">
            <a:avLst/>
          </a:prstGeom>
          <a:solidFill>
            <a:srgbClr val="666666"/>
          </a:solidFill>
          <a:ln w="12700">
            <a:miter lim="400000"/>
          </a:ln>
        </p:spPr>
        <p:txBody>
          <a:bodyPr lIns="45719" rIns="45719" anchor="ctr"/>
          <a:lstStyle/>
          <a:p>
            <a:pPr algn="ctr">
              <a:defRPr>
                <a:solidFill>
                  <a:srgbClr val="FFFFFF"/>
                </a:solidFill>
              </a:defRPr>
            </a:pPr>
            <a:endParaRPr/>
          </a:p>
        </p:txBody>
      </p:sp>
      <p:pic>
        <p:nvPicPr>
          <p:cNvPr id="127" name="Picture 6" descr="Picture 6"/>
          <p:cNvPicPr>
            <a:picLocks noChangeAspect="1"/>
          </p:cNvPicPr>
          <p:nvPr/>
        </p:nvPicPr>
        <p:blipFill>
          <a:blip r:embed="rId5" cstate="print">
            <a:extLst/>
          </a:blip>
          <a:stretch>
            <a:fillRect/>
          </a:stretch>
        </p:blipFill>
        <p:spPr>
          <a:xfrm>
            <a:off x="6738219" y="2337723"/>
            <a:ext cx="1800201" cy="1800201"/>
          </a:xfrm>
          <a:prstGeom prst="rect">
            <a:avLst/>
          </a:prstGeom>
          <a:ln w="12700">
            <a:miter lim="400000"/>
          </a:ln>
        </p:spPr>
      </p:pic>
      <p:sp>
        <p:nvSpPr>
          <p:cNvPr id="128" name="文本框 25"/>
          <p:cNvSpPr/>
          <p:nvPr/>
        </p:nvSpPr>
        <p:spPr>
          <a:xfrm>
            <a:off x="6819962" y="1662435"/>
            <a:ext cx="1645732" cy="73152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30000"/>
              </a:lnSpc>
              <a:defRPr sz="1000">
                <a:solidFill>
                  <a:srgbClr val="FFFFFF"/>
                </a:solidFill>
              </a:defRPr>
            </a:pPr>
            <a:r>
              <a:rPr>
                <a:latin typeface="+mn-lt"/>
                <a:ea typeface="+mn-ea"/>
                <a:cs typeface="+mn-cs"/>
                <a:sym typeface="Helvetica"/>
              </a:rPr>
              <a:t>线上</a:t>
            </a:r>
            <a:r>
              <a:t>+</a:t>
            </a:r>
            <a:r>
              <a:rPr>
                <a:latin typeface="+mn-lt"/>
                <a:ea typeface="+mn-ea"/>
                <a:cs typeface="+mn-cs"/>
                <a:sym typeface="Helvetica"/>
              </a:rPr>
              <a:t>线下复合式辩论推广，所接触高校超过百所，开发系列辩论周边产品。</a:t>
            </a:r>
          </a:p>
        </p:txBody>
      </p:sp>
      <p:sp>
        <p:nvSpPr>
          <p:cNvPr id="129" name="矩形 26"/>
          <p:cNvSpPr/>
          <p:nvPr/>
        </p:nvSpPr>
        <p:spPr>
          <a:xfrm>
            <a:off x="6819962" y="1411287"/>
            <a:ext cx="1170941" cy="345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400" b="1">
                <a:solidFill>
                  <a:srgbClr val="FFFFFF"/>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辩论周边推广</a:t>
            </a:r>
          </a:p>
        </p:txBody>
      </p:sp>
    </p:spTree>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椭圆 1"/>
          <p:cNvSpPr/>
          <p:nvPr/>
        </p:nvSpPr>
        <p:spPr>
          <a:xfrm>
            <a:off x="5472803" y="2797990"/>
            <a:ext cx="1448276" cy="14482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564" y="0"/>
                </a:lnTo>
                <a:cubicBezTo>
                  <a:pt x="6564" y="8304"/>
                  <a:pt x="13296" y="15036"/>
                  <a:pt x="21600" y="15036"/>
                </a:cubicBezTo>
                <a:lnTo>
                  <a:pt x="21600" y="15036"/>
                </a:lnTo>
                <a:lnTo>
                  <a:pt x="21600" y="21600"/>
                </a:lnTo>
                <a:cubicBezTo>
                  <a:pt x="9671" y="21600"/>
                  <a:pt x="0" y="11929"/>
                  <a:pt x="0" y="0"/>
                </a:cubicBezTo>
                <a:close/>
              </a:path>
            </a:pathLst>
          </a:custGeom>
          <a:solidFill>
            <a:srgbClr val="392C47"/>
          </a:solidFill>
          <a:ln w="12700">
            <a:miter lim="400000"/>
          </a:ln>
        </p:spPr>
        <p:txBody>
          <a:bodyPr lIns="45719" rIns="45719" anchor="ctr"/>
          <a:lstStyle/>
          <a:p>
            <a:pPr algn="ctr" defTabSz="914400">
              <a:defRPr>
                <a:solidFill>
                  <a:srgbClr val="FFFFFF"/>
                </a:solidFill>
                <a:latin typeface="Arial"/>
                <a:ea typeface="Arial"/>
                <a:cs typeface="Arial"/>
                <a:sym typeface="Arial"/>
              </a:defRPr>
            </a:pPr>
            <a:endParaRPr/>
          </a:p>
        </p:txBody>
      </p:sp>
      <p:sp>
        <p:nvSpPr>
          <p:cNvPr id="132" name="椭圆 1"/>
          <p:cNvSpPr/>
          <p:nvPr/>
        </p:nvSpPr>
        <p:spPr>
          <a:xfrm>
            <a:off x="6921078" y="1349374"/>
            <a:ext cx="1448276" cy="14486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68"/>
                  <a:pt x="21600" y="21595"/>
                </a:cubicBezTo>
                <a:lnTo>
                  <a:pt x="21600" y="21600"/>
                </a:lnTo>
                <a:lnTo>
                  <a:pt x="15035" y="21600"/>
                </a:lnTo>
                <a:cubicBezTo>
                  <a:pt x="15036" y="21598"/>
                  <a:pt x="15036" y="21597"/>
                  <a:pt x="15036" y="21595"/>
                </a:cubicBezTo>
                <a:cubicBezTo>
                  <a:pt x="15036" y="13293"/>
                  <a:pt x="8304" y="6563"/>
                  <a:pt x="0" y="6563"/>
                </a:cubicBezTo>
                <a:close/>
              </a:path>
            </a:pathLst>
          </a:custGeom>
          <a:solidFill>
            <a:srgbClr val="666666"/>
          </a:solidFill>
          <a:ln w="12700">
            <a:miter lim="400000"/>
          </a:ln>
        </p:spPr>
        <p:txBody>
          <a:bodyPr lIns="45719" rIns="45719" anchor="ctr"/>
          <a:lstStyle/>
          <a:p>
            <a:pPr algn="ctr" defTabSz="914400">
              <a:defRPr>
                <a:solidFill>
                  <a:srgbClr val="FFFFFF"/>
                </a:solidFill>
                <a:latin typeface="Arial"/>
                <a:ea typeface="Arial"/>
                <a:cs typeface="Arial"/>
                <a:sym typeface="Arial"/>
              </a:defRPr>
            </a:pPr>
            <a:endParaRPr/>
          </a:p>
        </p:txBody>
      </p:sp>
      <p:sp>
        <p:nvSpPr>
          <p:cNvPr id="133" name="矩形 2"/>
          <p:cNvSpPr/>
          <p:nvPr/>
        </p:nvSpPr>
        <p:spPr>
          <a:xfrm>
            <a:off x="5472803" y="1349374"/>
            <a:ext cx="1448276" cy="14486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6563"/>
                </a:lnTo>
                <a:cubicBezTo>
                  <a:pt x="13296" y="6563"/>
                  <a:pt x="6564" y="13293"/>
                  <a:pt x="6564" y="21595"/>
                </a:cubicBezTo>
                <a:lnTo>
                  <a:pt x="6565" y="21600"/>
                </a:lnTo>
                <a:lnTo>
                  <a:pt x="0" y="21600"/>
                </a:lnTo>
                <a:cubicBezTo>
                  <a:pt x="0" y="21598"/>
                  <a:pt x="0" y="21597"/>
                  <a:pt x="0" y="21595"/>
                </a:cubicBezTo>
                <a:cubicBezTo>
                  <a:pt x="0" y="9668"/>
                  <a:pt x="9671" y="0"/>
                  <a:pt x="21600" y="0"/>
                </a:cubicBezTo>
                <a:close/>
              </a:path>
            </a:pathLst>
          </a:custGeom>
          <a:solidFill>
            <a:srgbClr val="FB9460"/>
          </a:solidFill>
          <a:ln w="12700">
            <a:miter lim="400000"/>
          </a:ln>
        </p:spPr>
        <p:txBody>
          <a:bodyPr lIns="45719" rIns="45719" anchor="ctr"/>
          <a:lstStyle/>
          <a:p>
            <a:pPr algn="ctr" defTabSz="914400">
              <a:defRPr>
                <a:solidFill>
                  <a:srgbClr val="FFFFFF"/>
                </a:solidFill>
                <a:latin typeface="Arial"/>
                <a:ea typeface="Arial"/>
                <a:cs typeface="Arial"/>
                <a:sym typeface="Arial"/>
              </a:defRPr>
            </a:pPr>
            <a:endParaRPr/>
          </a:p>
        </p:txBody>
      </p:sp>
      <p:sp>
        <p:nvSpPr>
          <p:cNvPr id="134" name="椭圆 1"/>
          <p:cNvSpPr/>
          <p:nvPr/>
        </p:nvSpPr>
        <p:spPr>
          <a:xfrm>
            <a:off x="6921078" y="2797990"/>
            <a:ext cx="1448276" cy="1448276"/>
          </a:xfrm>
          <a:custGeom>
            <a:avLst/>
            <a:gdLst/>
            <a:ahLst/>
            <a:cxnLst>
              <a:cxn ang="0">
                <a:pos x="wd2" y="hd2"/>
              </a:cxn>
              <a:cxn ang="5400000">
                <a:pos x="wd2" y="hd2"/>
              </a:cxn>
              <a:cxn ang="10800000">
                <a:pos x="wd2" y="hd2"/>
              </a:cxn>
              <a:cxn ang="16200000">
                <a:pos x="wd2" y="hd2"/>
              </a:cxn>
            </a:cxnLst>
            <a:rect l="0" t="0" r="r" b="b"/>
            <a:pathLst>
              <a:path w="21600" h="21600" extrusionOk="0">
                <a:moveTo>
                  <a:pt x="15036" y="0"/>
                </a:moveTo>
                <a:lnTo>
                  <a:pt x="21600" y="0"/>
                </a:lnTo>
                <a:cubicBezTo>
                  <a:pt x="21600" y="11929"/>
                  <a:pt x="11929" y="21600"/>
                  <a:pt x="0" y="21600"/>
                </a:cubicBezTo>
                <a:lnTo>
                  <a:pt x="0" y="15036"/>
                </a:lnTo>
                <a:cubicBezTo>
                  <a:pt x="8304" y="15036"/>
                  <a:pt x="15036" y="8304"/>
                  <a:pt x="15036" y="0"/>
                </a:cubicBezTo>
                <a:close/>
              </a:path>
            </a:pathLst>
          </a:custGeom>
          <a:solidFill>
            <a:srgbClr val="F03F30"/>
          </a:solidFill>
          <a:ln w="12700">
            <a:miter lim="400000"/>
          </a:ln>
        </p:spPr>
        <p:txBody>
          <a:bodyPr lIns="45719" rIns="45719" anchor="ctr"/>
          <a:lstStyle/>
          <a:p>
            <a:pPr algn="ctr" defTabSz="914400">
              <a:defRPr>
                <a:solidFill>
                  <a:srgbClr val="FFFFFF"/>
                </a:solidFill>
                <a:latin typeface="Arial"/>
                <a:ea typeface="Arial"/>
                <a:cs typeface="Arial"/>
                <a:sym typeface="Arial"/>
              </a:defRPr>
            </a:pPr>
            <a:endParaRPr/>
          </a:p>
        </p:txBody>
      </p:sp>
      <p:sp>
        <p:nvSpPr>
          <p:cNvPr id="135" name="椭圆 28"/>
          <p:cNvSpPr/>
          <p:nvPr/>
        </p:nvSpPr>
        <p:spPr>
          <a:xfrm>
            <a:off x="5472803" y="2577919"/>
            <a:ext cx="440141" cy="440141"/>
          </a:xfrm>
          <a:prstGeom prst="ellipse">
            <a:avLst/>
          </a:prstGeom>
          <a:solidFill>
            <a:srgbClr val="FFFFFF"/>
          </a:solidFill>
          <a:ln w="25400">
            <a:solidFill>
              <a:srgbClr val="392C47"/>
            </a:solidFill>
          </a:ln>
        </p:spPr>
        <p:txBody>
          <a:bodyPr lIns="45719" rIns="45719" anchor="ctr"/>
          <a:lstStyle/>
          <a:p>
            <a:pPr algn="ctr" defTabSz="914400">
              <a:defRPr>
                <a:solidFill>
                  <a:srgbClr val="FFFFFF"/>
                </a:solidFill>
                <a:latin typeface="Arial"/>
                <a:ea typeface="Arial"/>
                <a:cs typeface="Arial"/>
                <a:sym typeface="Arial"/>
              </a:defRPr>
            </a:pPr>
            <a:endParaRPr/>
          </a:p>
        </p:txBody>
      </p:sp>
      <p:grpSp>
        <p:nvGrpSpPr>
          <p:cNvPr id="141" name="组 77"/>
          <p:cNvGrpSpPr/>
          <p:nvPr/>
        </p:nvGrpSpPr>
        <p:grpSpPr>
          <a:xfrm>
            <a:off x="5600134" y="2699866"/>
            <a:ext cx="185480" cy="196249"/>
            <a:chOff x="0" y="0"/>
            <a:chExt cx="185479" cy="196248"/>
          </a:xfrm>
        </p:grpSpPr>
        <p:sp>
          <p:nvSpPr>
            <p:cNvPr id="136" name="Rectangle 5"/>
            <p:cNvSpPr/>
            <p:nvPr/>
          </p:nvSpPr>
          <p:spPr>
            <a:xfrm>
              <a:off x="86987" y="29914"/>
              <a:ext cx="12701" cy="123255"/>
            </a:xfrm>
            <a:prstGeom prst="rect">
              <a:avLst/>
            </a:prstGeom>
            <a:solidFill>
              <a:srgbClr val="392C47"/>
            </a:solidFill>
            <a:ln w="12700" cap="flat">
              <a:noFill/>
              <a:miter lim="400000"/>
            </a:ln>
            <a:effectLst/>
          </p:spPr>
          <p:txBody>
            <a:bodyPr wrap="square" lIns="45719" tIns="45719" rIns="45719" bIns="45719" numCol="1" anchor="t">
              <a:noAutofit/>
            </a:bodyPr>
            <a:lstStyle/>
            <a:p>
              <a:pPr defTabSz="914400">
                <a:defRPr>
                  <a:solidFill>
                    <a:srgbClr val="404040"/>
                  </a:solidFill>
                  <a:effectLst>
                    <a:outerShdw blurRad="38100" dist="38100" dir="2700000" rotWithShape="0">
                      <a:srgbClr val="000000">
                        <a:alpha val="43137"/>
                      </a:srgbClr>
                    </a:outerShdw>
                  </a:effectLst>
                  <a:latin typeface="Arial"/>
                  <a:ea typeface="Arial"/>
                  <a:cs typeface="Arial"/>
                  <a:sym typeface="Arial"/>
                </a:defRPr>
              </a:pPr>
              <a:endParaRPr/>
            </a:p>
          </p:txBody>
        </p:sp>
        <p:sp>
          <p:nvSpPr>
            <p:cNvPr id="137" name="Freeform 6"/>
            <p:cNvSpPr/>
            <p:nvPr/>
          </p:nvSpPr>
          <p:spPr>
            <a:xfrm>
              <a:off x="-1" y="166331"/>
              <a:ext cx="99321" cy="299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900" y="21600"/>
                    <a:pt x="18900" y="21600"/>
                    <a:pt x="18900" y="21600"/>
                  </a:cubicBezTo>
                  <a:cubicBezTo>
                    <a:pt x="18900" y="14040"/>
                    <a:pt x="17212" y="8640"/>
                    <a:pt x="14850" y="8640"/>
                  </a:cubicBezTo>
                  <a:cubicBezTo>
                    <a:pt x="0" y="8640"/>
                    <a:pt x="0" y="8640"/>
                    <a:pt x="0" y="8640"/>
                  </a:cubicBezTo>
                  <a:cubicBezTo>
                    <a:pt x="0" y="0"/>
                    <a:pt x="0" y="0"/>
                    <a:pt x="0" y="0"/>
                  </a:cubicBezTo>
                  <a:cubicBezTo>
                    <a:pt x="14850" y="0"/>
                    <a:pt x="14850" y="0"/>
                    <a:pt x="14850" y="0"/>
                  </a:cubicBezTo>
                  <a:cubicBezTo>
                    <a:pt x="18562" y="0"/>
                    <a:pt x="21600" y="9720"/>
                    <a:pt x="21600" y="21600"/>
                  </a:cubicBezTo>
                </a:path>
              </a:pathLst>
            </a:custGeom>
            <a:solidFill>
              <a:srgbClr val="392C47"/>
            </a:solidFill>
            <a:ln w="12700" cap="flat">
              <a:noFill/>
              <a:miter lim="400000"/>
            </a:ln>
            <a:effectLst/>
          </p:spPr>
          <p:txBody>
            <a:bodyPr wrap="square" lIns="45719" tIns="45719" rIns="45719" bIns="45719" numCol="1" anchor="t">
              <a:noAutofit/>
            </a:bodyPr>
            <a:lstStyle/>
            <a:p>
              <a:pPr defTabSz="914400">
                <a:defRPr>
                  <a:solidFill>
                    <a:srgbClr val="404040"/>
                  </a:solidFill>
                  <a:effectLst>
                    <a:outerShdw blurRad="38100" dist="38100" dir="2700000" rotWithShape="0">
                      <a:srgbClr val="000000">
                        <a:alpha val="43137"/>
                      </a:srgbClr>
                    </a:outerShdw>
                  </a:effectLst>
                  <a:latin typeface="Arial"/>
                  <a:ea typeface="Arial"/>
                  <a:cs typeface="Arial"/>
                  <a:sym typeface="Arial"/>
                </a:defRPr>
              </a:pPr>
              <a:endParaRPr/>
            </a:p>
          </p:txBody>
        </p:sp>
        <p:sp>
          <p:nvSpPr>
            <p:cNvPr id="138" name="Freeform 7"/>
            <p:cNvSpPr/>
            <p:nvPr/>
          </p:nvSpPr>
          <p:spPr>
            <a:xfrm>
              <a:off x="87354" y="166331"/>
              <a:ext cx="98126" cy="29917"/>
            </a:xfrm>
            <a:custGeom>
              <a:avLst/>
              <a:gdLst/>
              <a:ahLst/>
              <a:cxnLst>
                <a:cxn ang="0">
                  <a:pos x="wd2" y="hd2"/>
                </a:cxn>
                <a:cxn ang="5400000">
                  <a:pos x="wd2" y="hd2"/>
                </a:cxn>
                <a:cxn ang="10800000">
                  <a:pos x="wd2" y="hd2"/>
                </a:cxn>
                <a:cxn ang="16200000">
                  <a:pos x="wd2" y="hd2"/>
                </a:cxn>
              </a:cxnLst>
              <a:rect l="0" t="0" r="r" b="b"/>
              <a:pathLst>
                <a:path w="21600" h="21600" extrusionOk="0">
                  <a:moveTo>
                    <a:pt x="2700" y="21600"/>
                  </a:moveTo>
                  <a:cubicBezTo>
                    <a:pt x="0" y="21600"/>
                    <a:pt x="0" y="21600"/>
                    <a:pt x="0" y="21600"/>
                  </a:cubicBezTo>
                  <a:cubicBezTo>
                    <a:pt x="0" y="9720"/>
                    <a:pt x="3038" y="0"/>
                    <a:pt x="6750" y="0"/>
                  </a:cubicBezTo>
                  <a:cubicBezTo>
                    <a:pt x="21600" y="0"/>
                    <a:pt x="21600" y="0"/>
                    <a:pt x="21600" y="0"/>
                  </a:cubicBezTo>
                  <a:cubicBezTo>
                    <a:pt x="21600" y="8640"/>
                    <a:pt x="21600" y="8640"/>
                    <a:pt x="21600" y="8640"/>
                  </a:cubicBezTo>
                  <a:cubicBezTo>
                    <a:pt x="6750" y="8640"/>
                    <a:pt x="6750" y="8640"/>
                    <a:pt x="6750" y="8640"/>
                  </a:cubicBezTo>
                  <a:cubicBezTo>
                    <a:pt x="4388" y="8640"/>
                    <a:pt x="2700" y="14040"/>
                    <a:pt x="2700" y="21600"/>
                  </a:cubicBezTo>
                </a:path>
              </a:pathLst>
            </a:custGeom>
            <a:solidFill>
              <a:srgbClr val="392C47"/>
            </a:solidFill>
            <a:ln w="12700" cap="flat">
              <a:noFill/>
              <a:miter lim="400000"/>
            </a:ln>
            <a:effectLst/>
          </p:spPr>
          <p:txBody>
            <a:bodyPr wrap="square" lIns="45719" tIns="45719" rIns="45719" bIns="45719" numCol="1" anchor="t">
              <a:noAutofit/>
            </a:bodyPr>
            <a:lstStyle/>
            <a:p>
              <a:pPr defTabSz="914400">
                <a:defRPr>
                  <a:solidFill>
                    <a:srgbClr val="404040"/>
                  </a:solidFill>
                  <a:effectLst>
                    <a:outerShdw blurRad="38100" dist="38100" dir="2700000" rotWithShape="0">
                      <a:srgbClr val="000000">
                        <a:alpha val="43137"/>
                      </a:srgbClr>
                    </a:outerShdw>
                  </a:effectLst>
                  <a:latin typeface="Arial"/>
                  <a:ea typeface="Arial"/>
                  <a:cs typeface="Arial"/>
                  <a:sym typeface="Arial"/>
                </a:defRPr>
              </a:pPr>
              <a:endParaRPr/>
            </a:p>
          </p:txBody>
        </p:sp>
        <p:sp>
          <p:nvSpPr>
            <p:cNvPr id="139" name="Freeform 8"/>
            <p:cNvSpPr/>
            <p:nvPr/>
          </p:nvSpPr>
          <p:spPr>
            <a:xfrm>
              <a:off x="-1" y="-1"/>
              <a:ext cx="99321" cy="153171"/>
            </a:xfrm>
            <a:custGeom>
              <a:avLst/>
              <a:gdLst/>
              <a:ahLst/>
              <a:cxnLst>
                <a:cxn ang="0">
                  <a:pos x="wd2" y="hd2"/>
                </a:cxn>
                <a:cxn ang="5400000">
                  <a:pos x="wd2" y="hd2"/>
                </a:cxn>
                <a:cxn ang="10800000">
                  <a:pos x="wd2" y="hd2"/>
                </a:cxn>
                <a:cxn ang="16200000">
                  <a:pos x="wd2" y="hd2"/>
                </a:cxn>
              </a:cxnLst>
              <a:rect l="0" t="0" r="r" b="b"/>
              <a:pathLst>
                <a:path w="21600" h="21600" extrusionOk="0">
                  <a:moveTo>
                    <a:pt x="16200" y="21600"/>
                  </a:moveTo>
                  <a:cubicBezTo>
                    <a:pt x="0" y="21600"/>
                    <a:pt x="0" y="21600"/>
                    <a:pt x="0" y="21600"/>
                  </a:cubicBezTo>
                  <a:cubicBezTo>
                    <a:pt x="0" y="0"/>
                    <a:pt x="0" y="0"/>
                    <a:pt x="0" y="0"/>
                  </a:cubicBezTo>
                  <a:cubicBezTo>
                    <a:pt x="14850" y="0"/>
                    <a:pt x="14850" y="0"/>
                    <a:pt x="14850" y="0"/>
                  </a:cubicBezTo>
                  <a:cubicBezTo>
                    <a:pt x="18562" y="0"/>
                    <a:pt x="21600" y="1944"/>
                    <a:pt x="21600" y="4320"/>
                  </a:cubicBezTo>
                  <a:cubicBezTo>
                    <a:pt x="18900" y="4320"/>
                    <a:pt x="18900" y="4320"/>
                    <a:pt x="18900" y="4320"/>
                  </a:cubicBezTo>
                  <a:cubicBezTo>
                    <a:pt x="18900" y="2808"/>
                    <a:pt x="17212" y="1728"/>
                    <a:pt x="14850" y="1728"/>
                  </a:cubicBezTo>
                  <a:cubicBezTo>
                    <a:pt x="2700" y="1728"/>
                    <a:pt x="2700" y="1728"/>
                    <a:pt x="2700" y="1728"/>
                  </a:cubicBezTo>
                  <a:cubicBezTo>
                    <a:pt x="2700" y="19872"/>
                    <a:pt x="2700" y="19872"/>
                    <a:pt x="2700" y="19872"/>
                  </a:cubicBezTo>
                  <a:cubicBezTo>
                    <a:pt x="16200" y="19872"/>
                    <a:pt x="16200" y="19872"/>
                    <a:pt x="16200" y="19872"/>
                  </a:cubicBezTo>
                  <a:lnTo>
                    <a:pt x="16200" y="21600"/>
                  </a:lnTo>
                  <a:close/>
                </a:path>
              </a:pathLst>
            </a:custGeom>
            <a:solidFill>
              <a:srgbClr val="392C47"/>
            </a:solidFill>
            <a:ln w="12700" cap="flat">
              <a:noFill/>
              <a:miter lim="400000"/>
            </a:ln>
            <a:effectLst/>
          </p:spPr>
          <p:txBody>
            <a:bodyPr wrap="square" lIns="45719" tIns="45719" rIns="45719" bIns="45719" numCol="1" anchor="t">
              <a:noAutofit/>
            </a:bodyPr>
            <a:lstStyle/>
            <a:p>
              <a:pPr defTabSz="914400">
                <a:defRPr>
                  <a:solidFill>
                    <a:srgbClr val="404040"/>
                  </a:solidFill>
                  <a:effectLst>
                    <a:outerShdw blurRad="38100" dist="38100" dir="2700000" rotWithShape="0">
                      <a:srgbClr val="000000">
                        <a:alpha val="43137"/>
                      </a:srgbClr>
                    </a:outerShdw>
                  </a:effectLst>
                  <a:latin typeface="Arial"/>
                  <a:ea typeface="Arial"/>
                  <a:cs typeface="Arial"/>
                  <a:sym typeface="Arial"/>
                </a:defRPr>
              </a:pPr>
              <a:endParaRPr/>
            </a:p>
          </p:txBody>
        </p:sp>
        <p:sp>
          <p:nvSpPr>
            <p:cNvPr id="140" name="Freeform 9"/>
            <p:cNvSpPr/>
            <p:nvPr/>
          </p:nvSpPr>
          <p:spPr>
            <a:xfrm>
              <a:off x="87354" y="-1"/>
              <a:ext cx="98126" cy="1531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5400" y="21600"/>
                    <a:pt x="5400" y="21600"/>
                    <a:pt x="5400" y="21600"/>
                  </a:cubicBezTo>
                  <a:cubicBezTo>
                    <a:pt x="5400" y="19872"/>
                    <a:pt x="5400" y="19872"/>
                    <a:pt x="5400" y="19872"/>
                  </a:cubicBezTo>
                  <a:cubicBezTo>
                    <a:pt x="18900" y="19872"/>
                    <a:pt x="18900" y="19872"/>
                    <a:pt x="18900" y="19872"/>
                  </a:cubicBezTo>
                  <a:cubicBezTo>
                    <a:pt x="18900" y="1728"/>
                    <a:pt x="18900" y="1728"/>
                    <a:pt x="18900" y="1728"/>
                  </a:cubicBezTo>
                  <a:cubicBezTo>
                    <a:pt x="6750" y="1728"/>
                    <a:pt x="6750" y="1728"/>
                    <a:pt x="6750" y="1728"/>
                  </a:cubicBezTo>
                  <a:cubicBezTo>
                    <a:pt x="4388" y="1728"/>
                    <a:pt x="2700" y="2808"/>
                    <a:pt x="2700" y="4320"/>
                  </a:cubicBezTo>
                  <a:cubicBezTo>
                    <a:pt x="0" y="4320"/>
                    <a:pt x="0" y="4320"/>
                    <a:pt x="0" y="4320"/>
                  </a:cubicBezTo>
                  <a:cubicBezTo>
                    <a:pt x="0" y="1944"/>
                    <a:pt x="3038" y="0"/>
                    <a:pt x="6750" y="0"/>
                  </a:cubicBezTo>
                  <a:cubicBezTo>
                    <a:pt x="21600" y="0"/>
                    <a:pt x="21600" y="0"/>
                    <a:pt x="21600" y="0"/>
                  </a:cubicBezTo>
                  <a:lnTo>
                    <a:pt x="21600" y="21600"/>
                  </a:lnTo>
                  <a:close/>
                </a:path>
              </a:pathLst>
            </a:custGeom>
            <a:solidFill>
              <a:srgbClr val="392C47"/>
            </a:solidFill>
            <a:ln w="12700" cap="flat">
              <a:noFill/>
              <a:miter lim="400000"/>
            </a:ln>
            <a:effectLst/>
          </p:spPr>
          <p:txBody>
            <a:bodyPr wrap="square" lIns="45719" tIns="45719" rIns="45719" bIns="45719" numCol="1" anchor="t">
              <a:noAutofit/>
            </a:bodyPr>
            <a:lstStyle/>
            <a:p>
              <a:pPr defTabSz="914400">
                <a:defRPr>
                  <a:solidFill>
                    <a:srgbClr val="404040"/>
                  </a:solidFill>
                  <a:effectLst>
                    <a:outerShdw blurRad="38100" dist="38100" dir="2700000" rotWithShape="0">
                      <a:srgbClr val="000000">
                        <a:alpha val="43137"/>
                      </a:srgbClr>
                    </a:outerShdw>
                  </a:effectLst>
                  <a:latin typeface="Arial"/>
                  <a:ea typeface="Arial"/>
                  <a:cs typeface="Arial"/>
                  <a:sym typeface="Arial"/>
                </a:defRPr>
              </a:pPr>
              <a:endParaRPr/>
            </a:p>
          </p:txBody>
        </p:sp>
      </p:grpSp>
      <p:sp>
        <p:nvSpPr>
          <p:cNvPr id="142" name="椭圆 21"/>
          <p:cNvSpPr/>
          <p:nvPr/>
        </p:nvSpPr>
        <p:spPr>
          <a:xfrm>
            <a:off x="6701008" y="1349715"/>
            <a:ext cx="440141" cy="440141"/>
          </a:xfrm>
          <a:prstGeom prst="ellipse">
            <a:avLst/>
          </a:prstGeom>
          <a:solidFill>
            <a:srgbClr val="FFFFFF"/>
          </a:solidFill>
          <a:ln w="25400">
            <a:solidFill>
              <a:srgbClr val="FB9460"/>
            </a:solidFill>
          </a:ln>
        </p:spPr>
        <p:txBody>
          <a:bodyPr lIns="45719" rIns="45719" anchor="ctr"/>
          <a:lstStyle/>
          <a:p>
            <a:pPr algn="ctr" defTabSz="914400">
              <a:defRPr>
                <a:solidFill>
                  <a:srgbClr val="FFFFFF"/>
                </a:solidFill>
                <a:latin typeface="Arial"/>
                <a:ea typeface="Arial"/>
                <a:cs typeface="Arial"/>
                <a:sym typeface="Arial"/>
              </a:defRPr>
            </a:pPr>
            <a:endParaRPr/>
          </a:p>
        </p:txBody>
      </p:sp>
      <p:grpSp>
        <p:nvGrpSpPr>
          <p:cNvPr id="147" name="组 75"/>
          <p:cNvGrpSpPr/>
          <p:nvPr/>
        </p:nvGrpSpPr>
        <p:grpSpPr>
          <a:xfrm>
            <a:off x="6824150" y="1459402"/>
            <a:ext cx="193856" cy="193856"/>
            <a:chOff x="0" y="0"/>
            <a:chExt cx="193855" cy="193855"/>
          </a:xfrm>
        </p:grpSpPr>
        <p:sp>
          <p:nvSpPr>
            <p:cNvPr id="143" name="Freeform 16"/>
            <p:cNvSpPr/>
            <p:nvPr/>
          </p:nvSpPr>
          <p:spPr>
            <a:xfrm>
              <a:off x="22736" y="113680"/>
              <a:ext cx="147187" cy="801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756" y="0"/>
                  </a:lnTo>
                  <a:lnTo>
                    <a:pt x="1756" y="18376"/>
                  </a:lnTo>
                  <a:lnTo>
                    <a:pt x="19844" y="18376"/>
                  </a:lnTo>
                  <a:lnTo>
                    <a:pt x="19844" y="0"/>
                  </a:lnTo>
                  <a:lnTo>
                    <a:pt x="21600" y="0"/>
                  </a:lnTo>
                  <a:lnTo>
                    <a:pt x="21600" y="21600"/>
                  </a:lnTo>
                  <a:close/>
                </a:path>
              </a:pathLst>
            </a:custGeom>
            <a:solidFill>
              <a:srgbClr val="FB9460"/>
            </a:solidFill>
            <a:ln w="12700" cap="flat">
              <a:noFill/>
              <a:miter lim="400000"/>
            </a:ln>
            <a:effectLst/>
          </p:spPr>
          <p:txBody>
            <a:bodyPr wrap="square" lIns="45719" tIns="45719" rIns="45719" bIns="45719" numCol="1" anchor="t">
              <a:noAutofit/>
            </a:bodyPr>
            <a:lstStyle/>
            <a:p>
              <a:pPr defTabSz="914400">
                <a:defRPr>
                  <a:solidFill>
                    <a:srgbClr val="404040"/>
                  </a:solidFill>
                  <a:effectLst>
                    <a:outerShdw blurRad="38100" dist="38100" dir="2700000" rotWithShape="0">
                      <a:srgbClr val="000000">
                        <a:alpha val="43137"/>
                      </a:srgbClr>
                    </a:outerShdw>
                  </a:effectLst>
                  <a:latin typeface="Arial"/>
                  <a:ea typeface="Arial"/>
                  <a:cs typeface="Arial"/>
                  <a:sym typeface="Arial"/>
                </a:defRPr>
              </a:pPr>
              <a:endParaRPr/>
            </a:p>
          </p:txBody>
        </p:sp>
        <p:sp>
          <p:nvSpPr>
            <p:cNvPr id="144" name="Freeform 17"/>
            <p:cNvSpPr/>
            <p:nvPr/>
          </p:nvSpPr>
          <p:spPr>
            <a:xfrm>
              <a:off x="-1" y="0"/>
              <a:ext cx="193857" cy="112483"/>
            </a:xfrm>
            <a:custGeom>
              <a:avLst/>
              <a:gdLst/>
              <a:ahLst/>
              <a:cxnLst>
                <a:cxn ang="0">
                  <a:pos x="wd2" y="hd2"/>
                </a:cxn>
                <a:cxn ang="5400000">
                  <a:pos x="wd2" y="hd2"/>
                </a:cxn>
                <a:cxn ang="10800000">
                  <a:pos x="wd2" y="hd2"/>
                </a:cxn>
                <a:cxn ang="16200000">
                  <a:pos x="wd2" y="hd2"/>
                </a:cxn>
              </a:cxnLst>
              <a:rect l="0" t="0" r="r" b="b"/>
              <a:pathLst>
                <a:path w="21600" h="21600" extrusionOk="0">
                  <a:moveTo>
                    <a:pt x="20533" y="21600"/>
                  </a:moveTo>
                  <a:lnTo>
                    <a:pt x="10800" y="3447"/>
                  </a:lnTo>
                  <a:lnTo>
                    <a:pt x="933" y="21600"/>
                  </a:lnTo>
                  <a:lnTo>
                    <a:pt x="0" y="19762"/>
                  </a:lnTo>
                  <a:lnTo>
                    <a:pt x="10800" y="0"/>
                  </a:lnTo>
                  <a:lnTo>
                    <a:pt x="21600" y="19762"/>
                  </a:lnTo>
                  <a:lnTo>
                    <a:pt x="20533" y="21600"/>
                  </a:lnTo>
                  <a:close/>
                </a:path>
              </a:pathLst>
            </a:custGeom>
            <a:solidFill>
              <a:srgbClr val="FB9460"/>
            </a:solidFill>
            <a:ln w="12700" cap="flat">
              <a:noFill/>
              <a:miter lim="400000"/>
            </a:ln>
            <a:effectLst/>
          </p:spPr>
          <p:txBody>
            <a:bodyPr wrap="square" lIns="45719" tIns="45719" rIns="45719" bIns="45719" numCol="1" anchor="t">
              <a:noAutofit/>
            </a:bodyPr>
            <a:lstStyle/>
            <a:p>
              <a:pPr defTabSz="914400">
                <a:defRPr>
                  <a:solidFill>
                    <a:srgbClr val="404040"/>
                  </a:solidFill>
                  <a:effectLst>
                    <a:outerShdw blurRad="38100" dist="38100" dir="2700000" rotWithShape="0">
                      <a:srgbClr val="000000">
                        <a:alpha val="43137"/>
                      </a:srgbClr>
                    </a:outerShdw>
                  </a:effectLst>
                  <a:latin typeface="Arial"/>
                  <a:ea typeface="Arial"/>
                  <a:cs typeface="Arial"/>
                  <a:sym typeface="Arial"/>
                </a:defRPr>
              </a:pPr>
              <a:endParaRPr/>
            </a:p>
          </p:txBody>
        </p:sp>
        <p:sp>
          <p:nvSpPr>
            <p:cNvPr id="145" name="Freeform 18"/>
            <p:cNvSpPr/>
            <p:nvPr/>
          </p:nvSpPr>
          <p:spPr>
            <a:xfrm>
              <a:off x="71798" y="113680"/>
              <a:ext cx="49063" cy="5504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6332" y="21600"/>
                  </a:lnTo>
                  <a:lnTo>
                    <a:pt x="16332" y="4696"/>
                  </a:lnTo>
                  <a:lnTo>
                    <a:pt x="5268" y="4696"/>
                  </a:lnTo>
                  <a:lnTo>
                    <a:pt x="5268" y="21600"/>
                  </a:lnTo>
                  <a:lnTo>
                    <a:pt x="0" y="21600"/>
                  </a:lnTo>
                  <a:lnTo>
                    <a:pt x="0" y="0"/>
                  </a:lnTo>
                  <a:lnTo>
                    <a:pt x="21600" y="0"/>
                  </a:lnTo>
                  <a:lnTo>
                    <a:pt x="21600" y="21600"/>
                  </a:lnTo>
                  <a:close/>
                </a:path>
              </a:pathLst>
            </a:custGeom>
            <a:solidFill>
              <a:srgbClr val="FB9460"/>
            </a:solidFill>
            <a:ln w="12700" cap="flat">
              <a:noFill/>
              <a:miter lim="400000"/>
            </a:ln>
            <a:effectLst/>
          </p:spPr>
          <p:txBody>
            <a:bodyPr wrap="square" lIns="45719" tIns="45719" rIns="45719" bIns="45719" numCol="1" anchor="t">
              <a:noAutofit/>
            </a:bodyPr>
            <a:lstStyle/>
            <a:p>
              <a:pPr defTabSz="914400">
                <a:defRPr>
                  <a:solidFill>
                    <a:srgbClr val="404040"/>
                  </a:solidFill>
                  <a:effectLst>
                    <a:outerShdw blurRad="38100" dist="38100" dir="2700000" rotWithShape="0">
                      <a:srgbClr val="000000">
                        <a:alpha val="43137"/>
                      </a:srgbClr>
                    </a:outerShdw>
                  </a:effectLst>
                  <a:latin typeface="Arial"/>
                  <a:ea typeface="Arial"/>
                  <a:cs typeface="Arial"/>
                  <a:sym typeface="Arial"/>
                </a:defRPr>
              </a:pPr>
              <a:endParaRPr/>
            </a:p>
          </p:txBody>
        </p:sp>
        <p:sp>
          <p:nvSpPr>
            <p:cNvPr id="146" name="Freeform 19"/>
            <p:cNvSpPr/>
            <p:nvPr/>
          </p:nvSpPr>
          <p:spPr>
            <a:xfrm>
              <a:off x="71798" y="52652"/>
              <a:ext cx="49063" cy="4906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725" y="21600"/>
                    <a:pt x="0" y="16875"/>
                    <a:pt x="0" y="10800"/>
                  </a:cubicBezTo>
                  <a:cubicBezTo>
                    <a:pt x="0" y="4725"/>
                    <a:pt x="4725" y="0"/>
                    <a:pt x="10800" y="0"/>
                  </a:cubicBezTo>
                  <a:cubicBezTo>
                    <a:pt x="16875" y="0"/>
                    <a:pt x="21600" y="4725"/>
                    <a:pt x="21600" y="10800"/>
                  </a:cubicBezTo>
                  <a:cubicBezTo>
                    <a:pt x="21600" y="16875"/>
                    <a:pt x="16875" y="21600"/>
                    <a:pt x="10800" y="21600"/>
                  </a:cubicBezTo>
                  <a:moveTo>
                    <a:pt x="10800" y="5400"/>
                  </a:moveTo>
                  <a:cubicBezTo>
                    <a:pt x="8100" y="5400"/>
                    <a:pt x="5400" y="8100"/>
                    <a:pt x="5400" y="10800"/>
                  </a:cubicBezTo>
                  <a:cubicBezTo>
                    <a:pt x="5400" y="13500"/>
                    <a:pt x="8100" y="16200"/>
                    <a:pt x="10800" y="16200"/>
                  </a:cubicBezTo>
                  <a:cubicBezTo>
                    <a:pt x="13500" y="16200"/>
                    <a:pt x="16200" y="13500"/>
                    <a:pt x="16200" y="10800"/>
                  </a:cubicBezTo>
                  <a:cubicBezTo>
                    <a:pt x="16200" y="8100"/>
                    <a:pt x="13500" y="5400"/>
                    <a:pt x="10800" y="5400"/>
                  </a:cubicBezTo>
                </a:path>
              </a:pathLst>
            </a:custGeom>
            <a:solidFill>
              <a:srgbClr val="FB9460"/>
            </a:solidFill>
            <a:ln w="12700" cap="flat">
              <a:noFill/>
              <a:miter lim="400000"/>
            </a:ln>
            <a:effectLst/>
          </p:spPr>
          <p:txBody>
            <a:bodyPr wrap="square" lIns="45719" tIns="45719" rIns="45719" bIns="45719" numCol="1" anchor="t">
              <a:noAutofit/>
            </a:bodyPr>
            <a:lstStyle/>
            <a:p>
              <a:pPr defTabSz="914400">
                <a:defRPr>
                  <a:solidFill>
                    <a:srgbClr val="404040"/>
                  </a:solidFill>
                  <a:effectLst>
                    <a:outerShdw blurRad="38100" dist="38100" dir="2700000" rotWithShape="0">
                      <a:srgbClr val="000000">
                        <a:alpha val="43137"/>
                      </a:srgbClr>
                    </a:outerShdw>
                  </a:effectLst>
                  <a:latin typeface="Arial"/>
                  <a:ea typeface="Arial"/>
                  <a:cs typeface="Arial"/>
                  <a:sym typeface="Arial"/>
                </a:defRPr>
              </a:pPr>
              <a:endParaRPr/>
            </a:p>
          </p:txBody>
        </p:sp>
      </p:grpSp>
      <p:sp>
        <p:nvSpPr>
          <p:cNvPr id="148" name="椭圆 18"/>
          <p:cNvSpPr/>
          <p:nvPr/>
        </p:nvSpPr>
        <p:spPr>
          <a:xfrm>
            <a:off x="6701008" y="3806123"/>
            <a:ext cx="440141" cy="440141"/>
          </a:xfrm>
          <a:prstGeom prst="ellipse">
            <a:avLst/>
          </a:prstGeom>
          <a:solidFill>
            <a:srgbClr val="FFFFFF"/>
          </a:solidFill>
          <a:ln w="25400">
            <a:solidFill>
              <a:srgbClr val="F03F30"/>
            </a:solidFill>
          </a:ln>
        </p:spPr>
        <p:txBody>
          <a:bodyPr lIns="45719" rIns="45719" anchor="ctr"/>
          <a:lstStyle/>
          <a:p>
            <a:pPr algn="ctr" defTabSz="914400">
              <a:defRPr>
                <a:solidFill>
                  <a:srgbClr val="FFFFFF"/>
                </a:solidFill>
                <a:latin typeface="Arial"/>
                <a:ea typeface="Arial"/>
                <a:cs typeface="Arial"/>
                <a:sym typeface="Arial"/>
              </a:defRPr>
            </a:pPr>
            <a:endParaRPr/>
          </a:p>
        </p:txBody>
      </p:sp>
      <p:sp>
        <p:nvSpPr>
          <p:cNvPr id="149" name="Freeform 10"/>
          <p:cNvSpPr/>
          <p:nvPr/>
        </p:nvSpPr>
        <p:spPr>
          <a:xfrm>
            <a:off x="6822354" y="3933452"/>
            <a:ext cx="197446" cy="185480"/>
          </a:xfrm>
          <a:custGeom>
            <a:avLst/>
            <a:gdLst/>
            <a:ahLst/>
            <a:cxnLst>
              <a:cxn ang="0">
                <a:pos x="wd2" y="hd2"/>
              </a:cxn>
              <a:cxn ang="5400000">
                <a:pos x="wd2" y="hd2"/>
              </a:cxn>
              <a:cxn ang="10800000">
                <a:pos x="wd2" y="hd2"/>
              </a:cxn>
              <a:cxn ang="16200000">
                <a:pos x="wd2" y="hd2"/>
              </a:cxn>
            </a:cxnLst>
            <a:rect l="0" t="0" r="r" b="b"/>
            <a:pathLst>
              <a:path w="21600" h="21600" extrusionOk="0">
                <a:moveTo>
                  <a:pt x="6750" y="21600"/>
                </a:moveTo>
                <a:cubicBezTo>
                  <a:pt x="4894" y="21600"/>
                  <a:pt x="3206" y="20880"/>
                  <a:pt x="2025" y="19440"/>
                </a:cubicBezTo>
                <a:cubicBezTo>
                  <a:pt x="675" y="18180"/>
                  <a:pt x="0" y="16380"/>
                  <a:pt x="0" y="14400"/>
                </a:cubicBezTo>
                <a:cubicBezTo>
                  <a:pt x="0" y="12420"/>
                  <a:pt x="675" y="10620"/>
                  <a:pt x="2025" y="9360"/>
                </a:cubicBezTo>
                <a:cubicBezTo>
                  <a:pt x="9788" y="360"/>
                  <a:pt x="9788" y="360"/>
                  <a:pt x="9788" y="360"/>
                </a:cubicBezTo>
                <a:cubicBezTo>
                  <a:pt x="10800" y="1440"/>
                  <a:pt x="10800" y="1440"/>
                  <a:pt x="10800" y="1440"/>
                </a:cubicBezTo>
                <a:cubicBezTo>
                  <a:pt x="2869" y="10260"/>
                  <a:pt x="2869" y="10260"/>
                  <a:pt x="2869" y="10260"/>
                </a:cubicBezTo>
                <a:cubicBezTo>
                  <a:pt x="1856" y="11340"/>
                  <a:pt x="1350" y="12780"/>
                  <a:pt x="1350" y="14400"/>
                </a:cubicBezTo>
                <a:cubicBezTo>
                  <a:pt x="1350" y="16020"/>
                  <a:pt x="1856" y="17460"/>
                  <a:pt x="2869" y="18540"/>
                </a:cubicBezTo>
                <a:cubicBezTo>
                  <a:pt x="3881" y="19620"/>
                  <a:pt x="5231" y="20160"/>
                  <a:pt x="6750" y="20160"/>
                </a:cubicBezTo>
                <a:cubicBezTo>
                  <a:pt x="8269" y="20160"/>
                  <a:pt x="9619" y="19620"/>
                  <a:pt x="10631" y="18540"/>
                </a:cubicBezTo>
                <a:cubicBezTo>
                  <a:pt x="19069" y="8820"/>
                  <a:pt x="19069" y="8820"/>
                  <a:pt x="19069" y="8820"/>
                </a:cubicBezTo>
                <a:cubicBezTo>
                  <a:pt x="19913" y="7920"/>
                  <a:pt x="20250" y="6840"/>
                  <a:pt x="20250" y="5760"/>
                </a:cubicBezTo>
                <a:cubicBezTo>
                  <a:pt x="20250" y="4680"/>
                  <a:pt x="19913" y="3600"/>
                  <a:pt x="19069" y="2700"/>
                </a:cubicBezTo>
                <a:cubicBezTo>
                  <a:pt x="18225" y="1800"/>
                  <a:pt x="17213" y="1440"/>
                  <a:pt x="16200" y="1440"/>
                </a:cubicBezTo>
                <a:cubicBezTo>
                  <a:pt x="15188" y="1440"/>
                  <a:pt x="14175" y="1800"/>
                  <a:pt x="13331" y="2700"/>
                </a:cubicBezTo>
                <a:cubicBezTo>
                  <a:pt x="4894" y="12420"/>
                  <a:pt x="4894" y="12420"/>
                  <a:pt x="4894" y="12420"/>
                </a:cubicBezTo>
                <a:cubicBezTo>
                  <a:pt x="3712" y="13500"/>
                  <a:pt x="3712" y="15300"/>
                  <a:pt x="4894" y="16380"/>
                </a:cubicBezTo>
                <a:cubicBezTo>
                  <a:pt x="5400" y="16920"/>
                  <a:pt x="6075" y="17280"/>
                  <a:pt x="6750" y="17280"/>
                </a:cubicBezTo>
                <a:cubicBezTo>
                  <a:pt x="6750" y="17280"/>
                  <a:pt x="6750" y="17280"/>
                  <a:pt x="6750" y="17280"/>
                </a:cubicBezTo>
                <a:cubicBezTo>
                  <a:pt x="7425" y="17280"/>
                  <a:pt x="8100" y="16920"/>
                  <a:pt x="8606" y="16380"/>
                </a:cubicBezTo>
                <a:cubicBezTo>
                  <a:pt x="16875" y="7380"/>
                  <a:pt x="16875" y="7380"/>
                  <a:pt x="16875" y="7380"/>
                </a:cubicBezTo>
                <a:cubicBezTo>
                  <a:pt x="17719" y="8460"/>
                  <a:pt x="17719" y="8460"/>
                  <a:pt x="17719" y="8460"/>
                </a:cubicBezTo>
                <a:cubicBezTo>
                  <a:pt x="9619" y="17460"/>
                  <a:pt x="9619" y="17460"/>
                  <a:pt x="9619" y="17460"/>
                </a:cubicBezTo>
                <a:cubicBezTo>
                  <a:pt x="8775" y="18360"/>
                  <a:pt x="7763" y="18720"/>
                  <a:pt x="6750" y="18720"/>
                </a:cubicBezTo>
                <a:cubicBezTo>
                  <a:pt x="6750" y="18720"/>
                  <a:pt x="6750" y="18720"/>
                  <a:pt x="6750" y="18720"/>
                </a:cubicBezTo>
                <a:cubicBezTo>
                  <a:pt x="5737" y="18720"/>
                  <a:pt x="4725" y="18360"/>
                  <a:pt x="3881" y="17460"/>
                </a:cubicBezTo>
                <a:cubicBezTo>
                  <a:pt x="2362" y="15840"/>
                  <a:pt x="2362" y="12960"/>
                  <a:pt x="3881" y="11340"/>
                </a:cubicBezTo>
                <a:cubicBezTo>
                  <a:pt x="12319" y="1620"/>
                  <a:pt x="12319" y="1620"/>
                  <a:pt x="12319" y="1620"/>
                </a:cubicBezTo>
                <a:cubicBezTo>
                  <a:pt x="13331" y="540"/>
                  <a:pt x="14681" y="0"/>
                  <a:pt x="16200" y="0"/>
                </a:cubicBezTo>
                <a:cubicBezTo>
                  <a:pt x="17719" y="0"/>
                  <a:pt x="19069" y="540"/>
                  <a:pt x="20081" y="1620"/>
                </a:cubicBezTo>
                <a:cubicBezTo>
                  <a:pt x="21094" y="2700"/>
                  <a:pt x="21600" y="4140"/>
                  <a:pt x="21600" y="5760"/>
                </a:cubicBezTo>
                <a:cubicBezTo>
                  <a:pt x="21600" y="7380"/>
                  <a:pt x="21094" y="8820"/>
                  <a:pt x="20081" y="9900"/>
                </a:cubicBezTo>
                <a:cubicBezTo>
                  <a:pt x="11475" y="19440"/>
                  <a:pt x="11475" y="19440"/>
                  <a:pt x="11475" y="19440"/>
                </a:cubicBezTo>
                <a:cubicBezTo>
                  <a:pt x="10294" y="20880"/>
                  <a:pt x="8606" y="21600"/>
                  <a:pt x="6750" y="21600"/>
                </a:cubicBezTo>
              </a:path>
            </a:pathLst>
          </a:custGeom>
          <a:solidFill>
            <a:srgbClr val="F03F30"/>
          </a:solidFill>
          <a:ln w="12700">
            <a:miter lim="400000"/>
          </a:ln>
        </p:spPr>
        <p:txBody>
          <a:bodyPr lIns="45719" rIns="45719"/>
          <a:lstStyle/>
          <a:p>
            <a:pPr defTabSz="914400">
              <a:defRPr>
                <a:solidFill>
                  <a:srgbClr val="000000"/>
                </a:solidFill>
                <a:latin typeface="Arial"/>
                <a:ea typeface="Arial"/>
                <a:cs typeface="Arial"/>
                <a:sym typeface="Arial"/>
              </a:defRPr>
            </a:pPr>
            <a:endParaRPr/>
          </a:p>
        </p:txBody>
      </p:sp>
      <p:sp>
        <p:nvSpPr>
          <p:cNvPr id="150" name="椭圆 10"/>
          <p:cNvSpPr/>
          <p:nvPr/>
        </p:nvSpPr>
        <p:spPr>
          <a:xfrm>
            <a:off x="7929212" y="2577919"/>
            <a:ext cx="440141" cy="440141"/>
          </a:xfrm>
          <a:prstGeom prst="ellipse">
            <a:avLst/>
          </a:prstGeom>
          <a:solidFill>
            <a:srgbClr val="FFFFFF"/>
          </a:solidFill>
          <a:ln w="25400">
            <a:solidFill>
              <a:srgbClr val="666666"/>
            </a:solidFill>
          </a:ln>
        </p:spPr>
        <p:txBody>
          <a:bodyPr lIns="45719" rIns="45719" anchor="ctr"/>
          <a:lstStyle/>
          <a:p>
            <a:pPr algn="ctr" defTabSz="914400">
              <a:defRPr>
                <a:solidFill>
                  <a:srgbClr val="FFFFFF"/>
                </a:solidFill>
                <a:latin typeface="Arial"/>
                <a:ea typeface="Arial"/>
                <a:cs typeface="Arial"/>
                <a:sym typeface="Arial"/>
              </a:defRPr>
            </a:pPr>
            <a:endParaRPr/>
          </a:p>
        </p:txBody>
      </p:sp>
      <p:grpSp>
        <p:nvGrpSpPr>
          <p:cNvPr id="156" name="组 79"/>
          <p:cNvGrpSpPr/>
          <p:nvPr/>
        </p:nvGrpSpPr>
        <p:grpSpPr>
          <a:xfrm>
            <a:off x="8050558" y="2710636"/>
            <a:ext cx="197446" cy="174710"/>
            <a:chOff x="0" y="0"/>
            <a:chExt cx="197445" cy="174708"/>
          </a:xfrm>
        </p:grpSpPr>
        <p:sp>
          <p:nvSpPr>
            <p:cNvPr id="151" name="Freeform 11"/>
            <p:cNvSpPr/>
            <p:nvPr/>
          </p:nvSpPr>
          <p:spPr>
            <a:xfrm>
              <a:off x="50258" y="39488"/>
              <a:ext cx="43080" cy="7419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000" y="21600"/>
                  </a:lnTo>
                  <a:lnTo>
                    <a:pt x="6000" y="18116"/>
                  </a:lnTo>
                  <a:lnTo>
                    <a:pt x="15000" y="18116"/>
                  </a:lnTo>
                  <a:lnTo>
                    <a:pt x="15000" y="3484"/>
                  </a:lnTo>
                  <a:lnTo>
                    <a:pt x="0" y="3484"/>
                  </a:lnTo>
                  <a:lnTo>
                    <a:pt x="0" y="0"/>
                  </a:lnTo>
                  <a:lnTo>
                    <a:pt x="21600" y="0"/>
                  </a:lnTo>
                  <a:lnTo>
                    <a:pt x="21600" y="21600"/>
                  </a:lnTo>
                  <a:close/>
                </a:path>
              </a:pathLst>
            </a:custGeom>
            <a:solidFill>
              <a:srgbClr val="666666"/>
            </a:solidFill>
            <a:ln w="12700" cap="flat">
              <a:noFill/>
              <a:miter lim="400000"/>
            </a:ln>
            <a:effectLst/>
          </p:spPr>
          <p:txBody>
            <a:bodyPr wrap="square" lIns="45719" tIns="45719" rIns="45719" bIns="45719" numCol="1" anchor="t">
              <a:noAutofit/>
            </a:bodyPr>
            <a:lstStyle/>
            <a:p>
              <a:pPr defTabSz="914400">
                <a:defRPr>
                  <a:solidFill>
                    <a:srgbClr val="000000"/>
                  </a:solidFill>
                  <a:latin typeface="Arial"/>
                  <a:ea typeface="Arial"/>
                  <a:cs typeface="Arial"/>
                  <a:sym typeface="Arial"/>
                </a:defRPr>
              </a:pPr>
              <a:endParaRPr/>
            </a:p>
          </p:txBody>
        </p:sp>
        <p:sp>
          <p:nvSpPr>
            <p:cNvPr id="152" name="Freeform 12"/>
            <p:cNvSpPr/>
            <p:nvPr/>
          </p:nvSpPr>
          <p:spPr>
            <a:xfrm>
              <a:off x="84960" y="0"/>
              <a:ext cx="112485" cy="15316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1"/>
                  </a:lnTo>
                  <a:lnTo>
                    <a:pt x="689" y="14344"/>
                  </a:lnTo>
                  <a:lnTo>
                    <a:pt x="19302" y="19069"/>
                  </a:lnTo>
                  <a:lnTo>
                    <a:pt x="19302" y="2531"/>
                  </a:lnTo>
                  <a:lnTo>
                    <a:pt x="689" y="7256"/>
                  </a:lnTo>
                  <a:lnTo>
                    <a:pt x="0" y="5569"/>
                  </a:lnTo>
                  <a:lnTo>
                    <a:pt x="21600" y="0"/>
                  </a:lnTo>
                  <a:lnTo>
                    <a:pt x="21600" y="21600"/>
                  </a:lnTo>
                  <a:close/>
                </a:path>
              </a:pathLst>
            </a:custGeom>
            <a:solidFill>
              <a:srgbClr val="666666"/>
            </a:solidFill>
            <a:ln w="12700" cap="flat">
              <a:noFill/>
              <a:miter lim="400000"/>
            </a:ln>
            <a:effectLst/>
          </p:spPr>
          <p:txBody>
            <a:bodyPr wrap="square" lIns="45719" tIns="45719" rIns="45719" bIns="45719" numCol="1" anchor="t">
              <a:noAutofit/>
            </a:bodyPr>
            <a:lstStyle/>
            <a:p>
              <a:pPr defTabSz="914400">
                <a:defRPr>
                  <a:solidFill>
                    <a:srgbClr val="000000"/>
                  </a:solidFill>
                  <a:latin typeface="Arial"/>
                  <a:ea typeface="Arial"/>
                  <a:cs typeface="Arial"/>
                  <a:sym typeface="Arial"/>
                </a:defRPr>
              </a:pPr>
              <a:endParaRPr/>
            </a:p>
          </p:txBody>
        </p:sp>
        <p:sp>
          <p:nvSpPr>
            <p:cNvPr id="153" name="Freeform 13"/>
            <p:cNvSpPr/>
            <p:nvPr/>
          </p:nvSpPr>
          <p:spPr>
            <a:xfrm>
              <a:off x="110089" y="38292"/>
              <a:ext cx="58637" cy="32310"/>
            </a:xfrm>
            <a:custGeom>
              <a:avLst/>
              <a:gdLst/>
              <a:ahLst/>
              <a:cxnLst>
                <a:cxn ang="0">
                  <a:pos x="wd2" y="hd2"/>
                </a:cxn>
                <a:cxn ang="5400000">
                  <a:pos x="wd2" y="hd2"/>
                </a:cxn>
                <a:cxn ang="10800000">
                  <a:pos x="wd2" y="hd2"/>
                </a:cxn>
                <a:cxn ang="16200000">
                  <a:pos x="wd2" y="hd2"/>
                </a:cxn>
              </a:cxnLst>
              <a:rect l="0" t="0" r="r" b="b"/>
              <a:pathLst>
                <a:path w="21600" h="21600" extrusionOk="0">
                  <a:moveTo>
                    <a:pt x="882" y="21600"/>
                  </a:moveTo>
                  <a:lnTo>
                    <a:pt x="0" y="13600"/>
                  </a:lnTo>
                  <a:lnTo>
                    <a:pt x="20278" y="0"/>
                  </a:lnTo>
                  <a:lnTo>
                    <a:pt x="21600" y="7200"/>
                  </a:lnTo>
                  <a:lnTo>
                    <a:pt x="882" y="21600"/>
                  </a:lnTo>
                  <a:close/>
                </a:path>
              </a:pathLst>
            </a:custGeom>
            <a:solidFill>
              <a:srgbClr val="666666"/>
            </a:solidFill>
            <a:ln w="12700" cap="flat">
              <a:noFill/>
              <a:miter lim="400000"/>
            </a:ln>
            <a:effectLst/>
          </p:spPr>
          <p:txBody>
            <a:bodyPr wrap="square" lIns="45719" tIns="45719" rIns="45719" bIns="45719" numCol="1" anchor="t">
              <a:noAutofit/>
            </a:bodyPr>
            <a:lstStyle/>
            <a:p>
              <a:pPr defTabSz="914400">
                <a:defRPr>
                  <a:solidFill>
                    <a:srgbClr val="000000"/>
                  </a:solidFill>
                  <a:latin typeface="Arial"/>
                  <a:ea typeface="Arial"/>
                  <a:cs typeface="Arial"/>
                  <a:sym typeface="Arial"/>
                </a:defRPr>
              </a:pPr>
              <a:endParaRPr/>
            </a:p>
          </p:txBody>
        </p:sp>
        <p:sp>
          <p:nvSpPr>
            <p:cNvPr id="154" name="Freeform 14"/>
            <p:cNvSpPr/>
            <p:nvPr/>
          </p:nvSpPr>
          <p:spPr>
            <a:xfrm>
              <a:off x="-1" y="39488"/>
              <a:ext cx="37096" cy="7419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lnTo>
                    <a:pt x="21600" y="21600"/>
                  </a:lnTo>
                  <a:close/>
                  <a:moveTo>
                    <a:pt x="7665" y="18116"/>
                  </a:moveTo>
                  <a:lnTo>
                    <a:pt x="14632" y="18116"/>
                  </a:lnTo>
                  <a:lnTo>
                    <a:pt x="14632" y="3484"/>
                  </a:lnTo>
                  <a:lnTo>
                    <a:pt x="7665" y="3484"/>
                  </a:lnTo>
                  <a:lnTo>
                    <a:pt x="7665" y="18116"/>
                  </a:lnTo>
                  <a:close/>
                </a:path>
              </a:pathLst>
            </a:custGeom>
            <a:solidFill>
              <a:srgbClr val="666666"/>
            </a:solidFill>
            <a:ln w="12700" cap="flat">
              <a:noFill/>
              <a:miter lim="400000"/>
            </a:ln>
            <a:effectLst/>
          </p:spPr>
          <p:txBody>
            <a:bodyPr wrap="square" lIns="45719" tIns="45719" rIns="45719" bIns="45719" numCol="1" anchor="t">
              <a:noAutofit/>
            </a:bodyPr>
            <a:lstStyle/>
            <a:p>
              <a:pPr defTabSz="914400">
                <a:defRPr>
                  <a:solidFill>
                    <a:srgbClr val="000000"/>
                  </a:solidFill>
                  <a:latin typeface="Arial"/>
                  <a:ea typeface="Arial"/>
                  <a:cs typeface="Arial"/>
                  <a:sym typeface="Arial"/>
                </a:defRPr>
              </a:pPr>
              <a:endParaRPr/>
            </a:p>
          </p:txBody>
        </p:sp>
        <p:sp>
          <p:nvSpPr>
            <p:cNvPr id="155" name="Freeform 15"/>
            <p:cNvSpPr/>
            <p:nvPr/>
          </p:nvSpPr>
          <p:spPr>
            <a:xfrm>
              <a:off x="25129" y="125646"/>
              <a:ext cx="61029" cy="49063"/>
            </a:xfrm>
            <a:custGeom>
              <a:avLst/>
              <a:gdLst/>
              <a:ahLst/>
              <a:cxnLst>
                <a:cxn ang="0">
                  <a:pos x="wd2" y="hd2"/>
                </a:cxn>
                <a:cxn ang="5400000">
                  <a:pos x="wd2" y="hd2"/>
                </a:cxn>
                <a:cxn ang="10800000">
                  <a:pos x="wd2" y="hd2"/>
                </a:cxn>
                <a:cxn ang="16200000">
                  <a:pos x="wd2" y="hd2"/>
                </a:cxn>
              </a:cxnLst>
              <a:rect l="0" t="0" r="r" b="b"/>
              <a:pathLst>
                <a:path w="21600" h="21600" extrusionOk="0">
                  <a:moveTo>
                    <a:pt x="8640" y="21600"/>
                  </a:moveTo>
                  <a:cubicBezTo>
                    <a:pt x="3780" y="21600"/>
                    <a:pt x="0" y="16875"/>
                    <a:pt x="0" y="10800"/>
                  </a:cubicBezTo>
                  <a:cubicBezTo>
                    <a:pt x="0" y="0"/>
                    <a:pt x="0" y="0"/>
                    <a:pt x="0" y="0"/>
                  </a:cubicBezTo>
                  <a:cubicBezTo>
                    <a:pt x="4320" y="0"/>
                    <a:pt x="4320" y="0"/>
                    <a:pt x="4320" y="0"/>
                  </a:cubicBezTo>
                  <a:cubicBezTo>
                    <a:pt x="4320" y="10800"/>
                    <a:pt x="4320" y="10800"/>
                    <a:pt x="4320" y="10800"/>
                  </a:cubicBezTo>
                  <a:cubicBezTo>
                    <a:pt x="4320" y="13500"/>
                    <a:pt x="6480" y="16200"/>
                    <a:pt x="8640" y="16200"/>
                  </a:cubicBezTo>
                  <a:cubicBezTo>
                    <a:pt x="10800" y="16200"/>
                    <a:pt x="12960" y="13500"/>
                    <a:pt x="12960" y="10800"/>
                  </a:cubicBezTo>
                  <a:cubicBezTo>
                    <a:pt x="12960" y="0"/>
                    <a:pt x="12960" y="0"/>
                    <a:pt x="12960" y="0"/>
                  </a:cubicBezTo>
                  <a:cubicBezTo>
                    <a:pt x="21600" y="0"/>
                    <a:pt x="21600" y="0"/>
                    <a:pt x="21600" y="0"/>
                  </a:cubicBezTo>
                  <a:cubicBezTo>
                    <a:pt x="21600" y="5400"/>
                    <a:pt x="21600" y="5400"/>
                    <a:pt x="21600" y="5400"/>
                  </a:cubicBezTo>
                  <a:cubicBezTo>
                    <a:pt x="17280" y="5400"/>
                    <a:pt x="17280" y="5400"/>
                    <a:pt x="17280" y="5400"/>
                  </a:cubicBezTo>
                  <a:cubicBezTo>
                    <a:pt x="17280" y="10800"/>
                    <a:pt x="17280" y="10800"/>
                    <a:pt x="17280" y="10800"/>
                  </a:cubicBezTo>
                  <a:cubicBezTo>
                    <a:pt x="17280" y="16875"/>
                    <a:pt x="13500" y="21600"/>
                    <a:pt x="8640" y="21600"/>
                  </a:cubicBezTo>
                </a:path>
              </a:pathLst>
            </a:custGeom>
            <a:solidFill>
              <a:srgbClr val="666666"/>
            </a:solidFill>
            <a:ln w="12700" cap="flat">
              <a:noFill/>
              <a:miter lim="400000"/>
            </a:ln>
            <a:effectLst/>
          </p:spPr>
          <p:txBody>
            <a:bodyPr wrap="square" lIns="45719" tIns="45719" rIns="45719" bIns="45719" numCol="1" anchor="t">
              <a:noAutofit/>
            </a:bodyPr>
            <a:lstStyle/>
            <a:p>
              <a:pPr defTabSz="914400">
                <a:defRPr>
                  <a:solidFill>
                    <a:srgbClr val="000000"/>
                  </a:solidFill>
                  <a:latin typeface="Arial"/>
                  <a:ea typeface="Arial"/>
                  <a:cs typeface="Arial"/>
                  <a:sym typeface="Arial"/>
                </a:defRPr>
              </a:pPr>
              <a:endParaRPr/>
            </a:p>
          </p:txBody>
        </p:sp>
      </p:grpSp>
      <p:sp>
        <p:nvSpPr>
          <p:cNvPr id="157" name="椭圆 37"/>
          <p:cNvSpPr/>
          <p:nvPr/>
        </p:nvSpPr>
        <p:spPr>
          <a:xfrm>
            <a:off x="897016" y="2903534"/>
            <a:ext cx="452589" cy="452590"/>
          </a:xfrm>
          <a:prstGeom prst="ellipse">
            <a:avLst/>
          </a:prstGeom>
          <a:solidFill>
            <a:srgbClr val="FFFFFF"/>
          </a:solidFill>
          <a:ln w="19050">
            <a:solidFill>
              <a:srgbClr val="392C47"/>
            </a:solidFill>
          </a:ln>
        </p:spPr>
        <p:txBody>
          <a:bodyPr lIns="45719" rIns="45719" anchor="ctr"/>
          <a:lstStyle/>
          <a:p>
            <a:pPr algn="ctr" defTabSz="914400">
              <a:defRPr>
                <a:solidFill>
                  <a:srgbClr val="FFFFFF"/>
                </a:solidFill>
                <a:latin typeface="Arial"/>
                <a:ea typeface="Arial"/>
                <a:cs typeface="Arial"/>
                <a:sym typeface="Arial"/>
              </a:defRPr>
            </a:pPr>
            <a:endParaRPr/>
          </a:p>
        </p:txBody>
      </p:sp>
      <p:grpSp>
        <p:nvGrpSpPr>
          <p:cNvPr id="163" name="组 76"/>
          <p:cNvGrpSpPr/>
          <p:nvPr/>
        </p:nvGrpSpPr>
        <p:grpSpPr>
          <a:xfrm>
            <a:off x="1000555" y="2999945"/>
            <a:ext cx="245511" cy="259767"/>
            <a:chOff x="0" y="0"/>
            <a:chExt cx="245509" cy="259766"/>
          </a:xfrm>
        </p:grpSpPr>
        <p:sp>
          <p:nvSpPr>
            <p:cNvPr id="158" name="Rectangle 5"/>
            <p:cNvSpPr/>
            <p:nvPr/>
          </p:nvSpPr>
          <p:spPr>
            <a:xfrm>
              <a:off x="115627" y="39597"/>
              <a:ext cx="15839" cy="163147"/>
            </a:xfrm>
            <a:prstGeom prst="rect">
              <a:avLst/>
            </a:prstGeom>
            <a:solidFill>
              <a:srgbClr val="392C47"/>
            </a:solidFill>
            <a:ln w="12700" cap="flat">
              <a:noFill/>
              <a:miter lim="400000"/>
            </a:ln>
            <a:effectLst/>
          </p:spPr>
          <p:txBody>
            <a:bodyPr wrap="square" lIns="45719" tIns="45719" rIns="45719" bIns="45719" numCol="1" anchor="t">
              <a:noAutofit/>
            </a:bodyPr>
            <a:lstStyle/>
            <a:p>
              <a:pPr defTabSz="914400">
                <a:defRPr>
                  <a:solidFill>
                    <a:srgbClr val="404040"/>
                  </a:solidFill>
                  <a:effectLst>
                    <a:outerShdw blurRad="38100" dist="38100" dir="2700000" rotWithShape="0">
                      <a:srgbClr val="000000">
                        <a:alpha val="43137"/>
                      </a:srgbClr>
                    </a:outerShdw>
                  </a:effectLst>
                  <a:latin typeface="Arial"/>
                  <a:ea typeface="Arial"/>
                  <a:cs typeface="Arial"/>
                  <a:sym typeface="Arial"/>
                </a:defRPr>
              </a:pPr>
              <a:endParaRPr/>
            </a:p>
          </p:txBody>
        </p:sp>
        <p:sp>
          <p:nvSpPr>
            <p:cNvPr id="159" name="Freeform 6"/>
            <p:cNvSpPr/>
            <p:nvPr/>
          </p:nvSpPr>
          <p:spPr>
            <a:xfrm>
              <a:off x="0" y="220167"/>
              <a:ext cx="131466" cy="396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900" y="21600"/>
                    <a:pt x="18900" y="21600"/>
                    <a:pt x="18900" y="21600"/>
                  </a:cubicBezTo>
                  <a:cubicBezTo>
                    <a:pt x="18900" y="14040"/>
                    <a:pt x="17212" y="8640"/>
                    <a:pt x="14850" y="8640"/>
                  </a:cubicBezTo>
                  <a:cubicBezTo>
                    <a:pt x="0" y="8640"/>
                    <a:pt x="0" y="8640"/>
                    <a:pt x="0" y="8640"/>
                  </a:cubicBezTo>
                  <a:cubicBezTo>
                    <a:pt x="0" y="0"/>
                    <a:pt x="0" y="0"/>
                    <a:pt x="0" y="0"/>
                  </a:cubicBezTo>
                  <a:cubicBezTo>
                    <a:pt x="14850" y="0"/>
                    <a:pt x="14850" y="0"/>
                    <a:pt x="14850" y="0"/>
                  </a:cubicBezTo>
                  <a:cubicBezTo>
                    <a:pt x="18562" y="0"/>
                    <a:pt x="21600" y="9720"/>
                    <a:pt x="21600" y="21600"/>
                  </a:cubicBezTo>
                </a:path>
              </a:pathLst>
            </a:custGeom>
            <a:solidFill>
              <a:srgbClr val="392C47"/>
            </a:solidFill>
            <a:ln w="12700" cap="flat">
              <a:noFill/>
              <a:miter lim="400000"/>
            </a:ln>
            <a:effectLst/>
          </p:spPr>
          <p:txBody>
            <a:bodyPr wrap="square" lIns="45719" tIns="45719" rIns="45719" bIns="45719" numCol="1" anchor="t">
              <a:noAutofit/>
            </a:bodyPr>
            <a:lstStyle/>
            <a:p>
              <a:pPr defTabSz="914400">
                <a:defRPr>
                  <a:solidFill>
                    <a:srgbClr val="404040"/>
                  </a:solidFill>
                  <a:effectLst>
                    <a:outerShdw blurRad="38100" dist="38100" dir="2700000" rotWithShape="0">
                      <a:srgbClr val="000000">
                        <a:alpha val="43137"/>
                      </a:srgbClr>
                    </a:outerShdw>
                  </a:effectLst>
                  <a:latin typeface="Arial"/>
                  <a:ea typeface="Arial"/>
                  <a:cs typeface="Arial"/>
                  <a:sym typeface="Arial"/>
                </a:defRPr>
              </a:pPr>
              <a:endParaRPr/>
            </a:p>
          </p:txBody>
        </p:sp>
        <p:sp>
          <p:nvSpPr>
            <p:cNvPr id="160" name="Freeform 7"/>
            <p:cNvSpPr/>
            <p:nvPr/>
          </p:nvSpPr>
          <p:spPr>
            <a:xfrm>
              <a:off x="115627" y="220167"/>
              <a:ext cx="129883" cy="39600"/>
            </a:xfrm>
            <a:custGeom>
              <a:avLst/>
              <a:gdLst/>
              <a:ahLst/>
              <a:cxnLst>
                <a:cxn ang="0">
                  <a:pos x="wd2" y="hd2"/>
                </a:cxn>
                <a:cxn ang="5400000">
                  <a:pos x="wd2" y="hd2"/>
                </a:cxn>
                <a:cxn ang="10800000">
                  <a:pos x="wd2" y="hd2"/>
                </a:cxn>
                <a:cxn ang="16200000">
                  <a:pos x="wd2" y="hd2"/>
                </a:cxn>
              </a:cxnLst>
              <a:rect l="0" t="0" r="r" b="b"/>
              <a:pathLst>
                <a:path w="21600" h="21600" extrusionOk="0">
                  <a:moveTo>
                    <a:pt x="2700" y="21600"/>
                  </a:moveTo>
                  <a:cubicBezTo>
                    <a:pt x="0" y="21600"/>
                    <a:pt x="0" y="21600"/>
                    <a:pt x="0" y="21600"/>
                  </a:cubicBezTo>
                  <a:cubicBezTo>
                    <a:pt x="0" y="9720"/>
                    <a:pt x="3037" y="0"/>
                    <a:pt x="6750" y="0"/>
                  </a:cubicBezTo>
                  <a:cubicBezTo>
                    <a:pt x="21600" y="0"/>
                    <a:pt x="21600" y="0"/>
                    <a:pt x="21600" y="0"/>
                  </a:cubicBezTo>
                  <a:cubicBezTo>
                    <a:pt x="21600" y="8640"/>
                    <a:pt x="21600" y="8640"/>
                    <a:pt x="21600" y="8640"/>
                  </a:cubicBezTo>
                  <a:cubicBezTo>
                    <a:pt x="6750" y="8640"/>
                    <a:pt x="6750" y="8640"/>
                    <a:pt x="6750" y="8640"/>
                  </a:cubicBezTo>
                  <a:cubicBezTo>
                    <a:pt x="4387" y="8640"/>
                    <a:pt x="2700" y="14040"/>
                    <a:pt x="2700" y="21600"/>
                  </a:cubicBezTo>
                </a:path>
              </a:pathLst>
            </a:custGeom>
            <a:solidFill>
              <a:srgbClr val="392C47"/>
            </a:solidFill>
            <a:ln w="12700" cap="flat">
              <a:noFill/>
              <a:miter lim="400000"/>
            </a:ln>
            <a:effectLst/>
          </p:spPr>
          <p:txBody>
            <a:bodyPr wrap="square" lIns="45719" tIns="45719" rIns="45719" bIns="45719" numCol="1" anchor="t">
              <a:noAutofit/>
            </a:bodyPr>
            <a:lstStyle/>
            <a:p>
              <a:pPr defTabSz="914400">
                <a:defRPr>
                  <a:solidFill>
                    <a:srgbClr val="404040"/>
                  </a:solidFill>
                  <a:effectLst>
                    <a:outerShdw blurRad="38100" dist="38100" dir="2700000" rotWithShape="0">
                      <a:srgbClr val="000000">
                        <a:alpha val="43137"/>
                      </a:srgbClr>
                    </a:outerShdw>
                  </a:effectLst>
                  <a:latin typeface="Arial"/>
                  <a:ea typeface="Arial"/>
                  <a:cs typeface="Arial"/>
                  <a:sym typeface="Arial"/>
                </a:defRPr>
              </a:pPr>
              <a:endParaRPr/>
            </a:p>
          </p:txBody>
        </p:sp>
        <p:sp>
          <p:nvSpPr>
            <p:cNvPr id="161" name="Freeform 8"/>
            <p:cNvSpPr/>
            <p:nvPr/>
          </p:nvSpPr>
          <p:spPr>
            <a:xfrm>
              <a:off x="0" y="0"/>
              <a:ext cx="131466" cy="202745"/>
            </a:xfrm>
            <a:custGeom>
              <a:avLst/>
              <a:gdLst/>
              <a:ahLst/>
              <a:cxnLst>
                <a:cxn ang="0">
                  <a:pos x="wd2" y="hd2"/>
                </a:cxn>
                <a:cxn ang="5400000">
                  <a:pos x="wd2" y="hd2"/>
                </a:cxn>
                <a:cxn ang="10800000">
                  <a:pos x="wd2" y="hd2"/>
                </a:cxn>
                <a:cxn ang="16200000">
                  <a:pos x="wd2" y="hd2"/>
                </a:cxn>
              </a:cxnLst>
              <a:rect l="0" t="0" r="r" b="b"/>
              <a:pathLst>
                <a:path w="21600" h="21600" extrusionOk="0">
                  <a:moveTo>
                    <a:pt x="16200" y="21600"/>
                  </a:moveTo>
                  <a:cubicBezTo>
                    <a:pt x="0" y="21600"/>
                    <a:pt x="0" y="21600"/>
                    <a:pt x="0" y="21600"/>
                  </a:cubicBezTo>
                  <a:cubicBezTo>
                    <a:pt x="0" y="0"/>
                    <a:pt x="0" y="0"/>
                    <a:pt x="0" y="0"/>
                  </a:cubicBezTo>
                  <a:cubicBezTo>
                    <a:pt x="14850" y="0"/>
                    <a:pt x="14850" y="0"/>
                    <a:pt x="14850" y="0"/>
                  </a:cubicBezTo>
                  <a:cubicBezTo>
                    <a:pt x="18562" y="0"/>
                    <a:pt x="21600" y="1944"/>
                    <a:pt x="21600" y="4320"/>
                  </a:cubicBezTo>
                  <a:cubicBezTo>
                    <a:pt x="18900" y="4320"/>
                    <a:pt x="18900" y="4320"/>
                    <a:pt x="18900" y="4320"/>
                  </a:cubicBezTo>
                  <a:cubicBezTo>
                    <a:pt x="18900" y="2808"/>
                    <a:pt x="17212" y="1728"/>
                    <a:pt x="14850" y="1728"/>
                  </a:cubicBezTo>
                  <a:cubicBezTo>
                    <a:pt x="2700" y="1728"/>
                    <a:pt x="2700" y="1728"/>
                    <a:pt x="2700" y="1728"/>
                  </a:cubicBezTo>
                  <a:cubicBezTo>
                    <a:pt x="2700" y="19872"/>
                    <a:pt x="2700" y="19872"/>
                    <a:pt x="2700" y="19872"/>
                  </a:cubicBezTo>
                  <a:cubicBezTo>
                    <a:pt x="16200" y="19872"/>
                    <a:pt x="16200" y="19872"/>
                    <a:pt x="16200" y="19872"/>
                  </a:cubicBezTo>
                  <a:lnTo>
                    <a:pt x="16200" y="21600"/>
                  </a:lnTo>
                  <a:close/>
                </a:path>
              </a:pathLst>
            </a:custGeom>
            <a:solidFill>
              <a:srgbClr val="392C47"/>
            </a:solidFill>
            <a:ln w="12700" cap="flat">
              <a:noFill/>
              <a:miter lim="400000"/>
            </a:ln>
            <a:effectLst/>
          </p:spPr>
          <p:txBody>
            <a:bodyPr wrap="square" lIns="45719" tIns="45719" rIns="45719" bIns="45719" numCol="1" anchor="t">
              <a:noAutofit/>
            </a:bodyPr>
            <a:lstStyle/>
            <a:p>
              <a:pPr defTabSz="914400">
                <a:defRPr>
                  <a:solidFill>
                    <a:srgbClr val="404040"/>
                  </a:solidFill>
                  <a:effectLst>
                    <a:outerShdw blurRad="38100" dist="38100" dir="2700000" rotWithShape="0">
                      <a:srgbClr val="000000">
                        <a:alpha val="43137"/>
                      </a:srgbClr>
                    </a:outerShdw>
                  </a:effectLst>
                  <a:latin typeface="Arial"/>
                  <a:ea typeface="Arial"/>
                  <a:cs typeface="Arial"/>
                  <a:sym typeface="Arial"/>
                </a:defRPr>
              </a:pPr>
              <a:endParaRPr/>
            </a:p>
          </p:txBody>
        </p:sp>
        <p:sp>
          <p:nvSpPr>
            <p:cNvPr id="162" name="Freeform 9"/>
            <p:cNvSpPr/>
            <p:nvPr/>
          </p:nvSpPr>
          <p:spPr>
            <a:xfrm>
              <a:off x="115627" y="0"/>
              <a:ext cx="129883" cy="20274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5400" y="21600"/>
                    <a:pt x="5400" y="21600"/>
                    <a:pt x="5400" y="21600"/>
                  </a:cubicBezTo>
                  <a:cubicBezTo>
                    <a:pt x="5400" y="19872"/>
                    <a:pt x="5400" y="19872"/>
                    <a:pt x="5400" y="19872"/>
                  </a:cubicBezTo>
                  <a:cubicBezTo>
                    <a:pt x="18900" y="19872"/>
                    <a:pt x="18900" y="19872"/>
                    <a:pt x="18900" y="19872"/>
                  </a:cubicBezTo>
                  <a:cubicBezTo>
                    <a:pt x="18900" y="1728"/>
                    <a:pt x="18900" y="1728"/>
                    <a:pt x="18900" y="1728"/>
                  </a:cubicBezTo>
                  <a:cubicBezTo>
                    <a:pt x="6750" y="1728"/>
                    <a:pt x="6750" y="1728"/>
                    <a:pt x="6750" y="1728"/>
                  </a:cubicBezTo>
                  <a:cubicBezTo>
                    <a:pt x="4387" y="1728"/>
                    <a:pt x="2700" y="2808"/>
                    <a:pt x="2700" y="4320"/>
                  </a:cubicBezTo>
                  <a:cubicBezTo>
                    <a:pt x="0" y="4320"/>
                    <a:pt x="0" y="4320"/>
                    <a:pt x="0" y="4320"/>
                  </a:cubicBezTo>
                  <a:cubicBezTo>
                    <a:pt x="0" y="1944"/>
                    <a:pt x="3037" y="0"/>
                    <a:pt x="6750" y="0"/>
                  </a:cubicBezTo>
                  <a:cubicBezTo>
                    <a:pt x="21600" y="0"/>
                    <a:pt x="21600" y="0"/>
                    <a:pt x="21600" y="0"/>
                  </a:cubicBezTo>
                  <a:lnTo>
                    <a:pt x="21600" y="21600"/>
                  </a:lnTo>
                  <a:close/>
                </a:path>
              </a:pathLst>
            </a:custGeom>
            <a:solidFill>
              <a:srgbClr val="392C47"/>
            </a:solidFill>
            <a:ln w="12700" cap="flat">
              <a:noFill/>
              <a:miter lim="400000"/>
            </a:ln>
            <a:effectLst/>
          </p:spPr>
          <p:txBody>
            <a:bodyPr wrap="square" lIns="45719" tIns="45719" rIns="45719" bIns="45719" numCol="1" anchor="t">
              <a:noAutofit/>
            </a:bodyPr>
            <a:lstStyle/>
            <a:p>
              <a:pPr defTabSz="914400">
                <a:defRPr>
                  <a:solidFill>
                    <a:srgbClr val="404040"/>
                  </a:solidFill>
                  <a:effectLst>
                    <a:outerShdw blurRad="38100" dist="38100" dir="2700000" rotWithShape="0">
                      <a:srgbClr val="000000">
                        <a:alpha val="43137"/>
                      </a:srgbClr>
                    </a:outerShdw>
                  </a:effectLst>
                  <a:latin typeface="Arial"/>
                  <a:ea typeface="Arial"/>
                  <a:cs typeface="Arial"/>
                  <a:sym typeface="Arial"/>
                </a:defRPr>
              </a:pPr>
              <a:endParaRPr/>
            </a:p>
          </p:txBody>
        </p:sp>
      </p:grpSp>
      <p:sp>
        <p:nvSpPr>
          <p:cNvPr id="164" name="椭圆 45"/>
          <p:cNvSpPr/>
          <p:nvPr/>
        </p:nvSpPr>
        <p:spPr>
          <a:xfrm>
            <a:off x="897016" y="1400367"/>
            <a:ext cx="452589" cy="452589"/>
          </a:xfrm>
          <a:prstGeom prst="ellipse">
            <a:avLst/>
          </a:prstGeom>
          <a:solidFill>
            <a:srgbClr val="FFFFFF"/>
          </a:solidFill>
          <a:ln w="19050">
            <a:solidFill>
              <a:srgbClr val="FB9460"/>
            </a:solidFill>
          </a:ln>
        </p:spPr>
        <p:txBody>
          <a:bodyPr lIns="45719" rIns="45719" anchor="ctr"/>
          <a:lstStyle/>
          <a:p>
            <a:pPr algn="ctr" defTabSz="914400">
              <a:defRPr>
                <a:solidFill>
                  <a:srgbClr val="FFFFFF"/>
                </a:solidFill>
                <a:latin typeface="Arial"/>
                <a:ea typeface="Arial"/>
                <a:cs typeface="Arial"/>
                <a:sym typeface="Arial"/>
              </a:defRPr>
            </a:pPr>
            <a:endParaRPr/>
          </a:p>
        </p:txBody>
      </p:sp>
      <p:grpSp>
        <p:nvGrpSpPr>
          <p:cNvPr id="169" name="组 74"/>
          <p:cNvGrpSpPr/>
          <p:nvPr/>
        </p:nvGrpSpPr>
        <p:grpSpPr>
          <a:xfrm>
            <a:off x="995012" y="1498362"/>
            <a:ext cx="256598" cy="256599"/>
            <a:chOff x="0" y="0"/>
            <a:chExt cx="256597" cy="256598"/>
          </a:xfrm>
        </p:grpSpPr>
        <p:sp>
          <p:nvSpPr>
            <p:cNvPr id="165" name="Freeform 16"/>
            <p:cNvSpPr/>
            <p:nvPr/>
          </p:nvSpPr>
          <p:spPr>
            <a:xfrm>
              <a:off x="30094" y="150474"/>
              <a:ext cx="194824" cy="1061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756" y="0"/>
                  </a:lnTo>
                  <a:lnTo>
                    <a:pt x="1756" y="18376"/>
                  </a:lnTo>
                  <a:lnTo>
                    <a:pt x="19844" y="18376"/>
                  </a:lnTo>
                  <a:lnTo>
                    <a:pt x="19844" y="0"/>
                  </a:lnTo>
                  <a:lnTo>
                    <a:pt x="21600" y="0"/>
                  </a:lnTo>
                  <a:lnTo>
                    <a:pt x="21600" y="21600"/>
                  </a:lnTo>
                  <a:close/>
                </a:path>
              </a:pathLst>
            </a:custGeom>
            <a:solidFill>
              <a:srgbClr val="FB9460"/>
            </a:solidFill>
            <a:ln w="12700" cap="flat">
              <a:noFill/>
              <a:miter lim="400000"/>
            </a:ln>
            <a:effectLst/>
          </p:spPr>
          <p:txBody>
            <a:bodyPr wrap="square" lIns="45719" tIns="45719" rIns="45719" bIns="45719" numCol="1" anchor="t">
              <a:noAutofit/>
            </a:bodyPr>
            <a:lstStyle/>
            <a:p>
              <a:pPr defTabSz="914400">
                <a:defRPr>
                  <a:solidFill>
                    <a:srgbClr val="404040"/>
                  </a:solidFill>
                  <a:effectLst>
                    <a:outerShdw blurRad="38100" dist="38100" dir="2700000" rotWithShape="0">
                      <a:srgbClr val="000000">
                        <a:alpha val="43137"/>
                      </a:srgbClr>
                    </a:outerShdw>
                  </a:effectLst>
                  <a:latin typeface="Arial"/>
                  <a:ea typeface="Arial"/>
                  <a:cs typeface="Arial"/>
                  <a:sym typeface="Arial"/>
                </a:defRPr>
              </a:pPr>
              <a:endParaRPr/>
            </a:p>
          </p:txBody>
        </p:sp>
        <p:sp>
          <p:nvSpPr>
            <p:cNvPr id="166" name="Freeform 17"/>
            <p:cNvSpPr/>
            <p:nvPr/>
          </p:nvSpPr>
          <p:spPr>
            <a:xfrm>
              <a:off x="-1" y="-1"/>
              <a:ext cx="256599" cy="148891"/>
            </a:xfrm>
            <a:custGeom>
              <a:avLst/>
              <a:gdLst/>
              <a:ahLst/>
              <a:cxnLst>
                <a:cxn ang="0">
                  <a:pos x="wd2" y="hd2"/>
                </a:cxn>
                <a:cxn ang="5400000">
                  <a:pos x="wd2" y="hd2"/>
                </a:cxn>
                <a:cxn ang="10800000">
                  <a:pos x="wd2" y="hd2"/>
                </a:cxn>
                <a:cxn ang="16200000">
                  <a:pos x="wd2" y="hd2"/>
                </a:cxn>
              </a:cxnLst>
              <a:rect l="0" t="0" r="r" b="b"/>
              <a:pathLst>
                <a:path w="21600" h="21600" extrusionOk="0">
                  <a:moveTo>
                    <a:pt x="20533" y="21600"/>
                  </a:moveTo>
                  <a:lnTo>
                    <a:pt x="10800" y="3447"/>
                  </a:lnTo>
                  <a:lnTo>
                    <a:pt x="933" y="21600"/>
                  </a:lnTo>
                  <a:lnTo>
                    <a:pt x="0" y="19762"/>
                  </a:lnTo>
                  <a:lnTo>
                    <a:pt x="10800" y="0"/>
                  </a:lnTo>
                  <a:lnTo>
                    <a:pt x="21600" y="19762"/>
                  </a:lnTo>
                  <a:lnTo>
                    <a:pt x="20533" y="21600"/>
                  </a:lnTo>
                  <a:close/>
                </a:path>
              </a:pathLst>
            </a:custGeom>
            <a:solidFill>
              <a:srgbClr val="FB9460"/>
            </a:solidFill>
            <a:ln w="12700" cap="flat">
              <a:noFill/>
              <a:miter lim="400000"/>
            </a:ln>
            <a:effectLst/>
          </p:spPr>
          <p:txBody>
            <a:bodyPr wrap="square" lIns="45719" tIns="45719" rIns="45719" bIns="45719" numCol="1" anchor="t">
              <a:noAutofit/>
            </a:bodyPr>
            <a:lstStyle/>
            <a:p>
              <a:pPr defTabSz="914400">
                <a:defRPr>
                  <a:solidFill>
                    <a:srgbClr val="404040"/>
                  </a:solidFill>
                  <a:effectLst>
                    <a:outerShdw blurRad="38100" dist="38100" dir="2700000" rotWithShape="0">
                      <a:srgbClr val="000000">
                        <a:alpha val="43137"/>
                      </a:srgbClr>
                    </a:outerShdw>
                  </a:effectLst>
                  <a:latin typeface="Arial"/>
                  <a:ea typeface="Arial"/>
                  <a:cs typeface="Arial"/>
                  <a:sym typeface="Arial"/>
                </a:defRPr>
              </a:pPr>
              <a:endParaRPr/>
            </a:p>
          </p:txBody>
        </p:sp>
        <p:sp>
          <p:nvSpPr>
            <p:cNvPr id="167" name="Freeform 18"/>
            <p:cNvSpPr/>
            <p:nvPr/>
          </p:nvSpPr>
          <p:spPr>
            <a:xfrm>
              <a:off x="95035" y="150474"/>
              <a:ext cx="64943" cy="728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6332" y="21600"/>
                  </a:lnTo>
                  <a:lnTo>
                    <a:pt x="16332" y="4696"/>
                  </a:lnTo>
                  <a:lnTo>
                    <a:pt x="5268" y="4696"/>
                  </a:lnTo>
                  <a:lnTo>
                    <a:pt x="5268" y="21600"/>
                  </a:lnTo>
                  <a:lnTo>
                    <a:pt x="0" y="21600"/>
                  </a:lnTo>
                  <a:lnTo>
                    <a:pt x="0" y="0"/>
                  </a:lnTo>
                  <a:lnTo>
                    <a:pt x="21600" y="0"/>
                  </a:lnTo>
                  <a:lnTo>
                    <a:pt x="21600" y="21600"/>
                  </a:lnTo>
                  <a:close/>
                </a:path>
              </a:pathLst>
            </a:custGeom>
            <a:solidFill>
              <a:srgbClr val="FB9460"/>
            </a:solidFill>
            <a:ln w="12700" cap="flat">
              <a:noFill/>
              <a:miter lim="400000"/>
            </a:ln>
            <a:effectLst/>
          </p:spPr>
          <p:txBody>
            <a:bodyPr wrap="square" lIns="45719" tIns="45719" rIns="45719" bIns="45719" numCol="1" anchor="t">
              <a:noAutofit/>
            </a:bodyPr>
            <a:lstStyle/>
            <a:p>
              <a:pPr defTabSz="914400">
                <a:defRPr>
                  <a:solidFill>
                    <a:srgbClr val="404040"/>
                  </a:solidFill>
                  <a:effectLst>
                    <a:outerShdw blurRad="38100" dist="38100" dir="2700000" rotWithShape="0">
                      <a:srgbClr val="000000">
                        <a:alpha val="43137"/>
                      </a:srgbClr>
                    </a:outerShdw>
                  </a:effectLst>
                  <a:latin typeface="Arial"/>
                  <a:ea typeface="Arial"/>
                  <a:cs typeface="Arial"/>
                  <a:sym typeface="Arial"/>
                </a:defRPr>
              </a:pPr>
              <a:endParaRPr/>
            </a:p>
          </p:txBody>
        </p:sp>
        <p:sp>
          <p:nvSpPr>
            <p:cNvPr id="168" name="Freeform 19"/>
            <p:cNvSpPr/>
            <p:nvPr/>
          </p:nvSpPr>
          <p:spPr>
            <a:xfrm>
              <a:off x="95036" y="69692"/>
              <a:ext cx="64942" cy="6494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725" y="21600"/>
                    <a:pt x="0" y="16875"/>
                    <a:pt x="0" y="10800"/>
                  </a:cubicBezTo>
                  <a:cubicBezTo>
                    <a:pt x="0" y="4725"/>
                    <a:pt x="4725" y="0"/>
                    <a:pt x="10800" y="0"/>
                  </a:cubicBezTo>
                  <a:cubicBezTo>
                    <a:pt x="16875" y="0"/>
                    <a:pt x="21600" y="4725"/>
                    <a:pt x="21600" y="10800"/>
                  </a:cubicBezTo>
                  <a:cubicBezTo>
                    <a:pt x="21600" y="16875"/>
                    <a:pt x="16875" y="21600"/>
                    <a:pt x="10800" y="21600"/>
                  </a:cubicBezTo>
                  <a:moveTo>
                    <a:pt x="10800" y="5400"/>
                  </a:moveTo>
                  <a:cubicBezTo>
                    <a:pt x="8100" y="5400"/>
                    <a:pt x="5400" y="8100"/>
                    <a:pt x="5400" y="10800"/>
                  </a:cubicBezTo>
                  <a:cubicBezTo>
                    <a:pt x="5400" y="13500"/>
                    <a:pt x="8100" y="16200"/>
                    <a:pt x="10800" y="16200"/>
                  </a:cubicBezTo>
                  <a:cubicBezTo>
                    <a:pt x="13500" y="16200"/>
                    <a:pt x="16200" y="13500"/>
                    <a:pt x="16200" y="10800"/>
                  </a:cubicBezTo>
                  <a:cubicBezTo>
                    <a:pt x="16200" y="8100"/>
                    <a:pt x="13500" y="5400"/>
                    <a:pt x="10800" y="5400"/>
                  </a:cubicBezTo>
                </a:path>
              </a:pathLst>
            </a:custGeom>
            <a:solidFill>
              <a:srgbClr val="FB9460"/>
            </a:solidFill>
            <a:ln w="12700" cap="flat">
              <a:noFill/>
              <a:miter lim="400000"/>
            </a:ln>
            <a:effectLst/>
          </p:spPr>
          <p:txBody>
            <a:bodyPr wrap="square" lIns="45719" tIns="45719" rIns="45719" bIns="45719" numCol="1" anchor="t">
              <a:noAutofit/>
            </a:bodyPr>
            <a:lstStyle/>
            <a:p>
              <a:pPr defTabSz="914400">
                <a:defRPr>
                  <a:solidFill>
                    <a:srgbClr val="404040"/>
                  </a:solidFill>
                  <a:effectLst>
                    <a:outerShdw blurRad="38100" dist="38100" dir="2700000" rotWithShape="0">
                      <a:srgbClr val="000000">
                        <a:alpha val="43137"/>
                      </a:srgbClr>
                    </a:outerShdw>
                  </a:effectLst>
                  <a:latin typeface="Arial"/>
                  <a:ea typeface="Arial"/>
                  <a:cs typeface="Arial"/>
                  <a:sym typeface="Arial"/>
                </a:defRPr>
              </a:pPr>
              <a:endParaRPr/>
            </a:p>
          </p:txBody>
        </p:sp>
      </p:grpSp>
      <p:sp>
        <p:nvSpPr>
          <p:cNvPr id="170" name="椭圆 52"/>
          <p:cNvSpPr/>
          <p:nvPr/>
        </p:nvSpPr>
        <p:spPr>
          <a:xfrm>
            <a:off x="897016" y="2147451"/>
            <a:ext cx="452589" cy="452589"/>
          </a:xfrm>
          <a:prstGeom prst="ellipse">
            <a:avLst/>
          </a:prstGeom>
          <a:solidFill>
            <a:srgbClr val="FFFFFF"/>
          </a:solidFill>
          <a:ln w="19050">
            <a:solidFill>
              <a:srgbClr val="F03F30"/>
            </a:solidFill>
          </a:ln>
        </p:spPr>
        <p:txBody>
          <a:bodyPr lIns="45719" rIns="45719" anchor="ctr"/>
          <a:lstStyle/>
          <a:p>
            <a:pPr algn="ctr" defTabSz="914400">
              <a:defRPr>
                <a:solidFill>
                  <a:srgbClr val="FFFFFF"/>
                </a:solidFill>
                <a:latin typeface="Arial"/>
                <a:ea typeface="Arial"/>
                <a:cs typeface="Arial"/>
                <a:sym typeface="Arial"/>
              </a:defRPr>
            </a:pPr>
            <a:endParaRPr/>
          </a:p>
        </p:txBody>
      </p:sp>
      <p:sp>
        <p:nvSpPr>
          <p:cNvPr id="171" name="Freeform 10"/>
          <p:cNvSpPr/>
          <p:nvPr/>
        </p:nvSpPr>
        <p:spPr>
          <a:xfrm>
            <a:off x="992636" y="2250989"/>
            <a:ext cx="261350" cy="245512"/>
          </a:xfrm>
          <a:custGeom>
            <a:avLst/>
            <a:gdLst/>
            <a:ahLst/>
            <a:cxnLst>
              <a:cxn ang="0">
                <a:pos x="wd2" y="hd2"/>
              </a:cxn>
              <a:cxn ang="5400000">
                <a:pos x="wd2" y="hd2"/>
              </a:cxn>
              <a:cxn ang="10800000">
                <a:pos x="wd2" y="hd2"/>
              </a:cxn>
              <a:cxn ang="16200000">
                <a:pos x="wd2" y="hd2"/>
              </a:cxn>
            </a:cxnLst>
            <a:rect l="0" t="0" r="r" b="b"/>
            <a:pathLst>
              <a:path w="21600" h="21600" extrusionOk="0">
                <a:moveTo>
                  <a:pt x="6750" y="21600"/>
                </a:moveTo>
                <a:cubicBezTo>
                  <a:pt x="4894" y="21600"/>
                  <a:pt x="3206" y="20880"/>
                  <a:pt x="2025" y="19440"/>
                </a:cubicBezTo>
                <a:cubicBezTo>
                  <a:pt x="675" y="18180"/>
                  <a:pt x="0" y="16380"/>
                  <a:pt x="0" y="14400"/>
                </a:cubicBezTo>
                <a:cubicBezTo>
                  <a:pt x="0" y="12420"/>
                  <a:pt x="675" y="10620"/>
                  <a:pt x="2025" y="9360"/>
                </a:cubicBezTo>
                <a:cubicBezTo>
                  <a:pt x="9788" y="360"/>
                  <a:pt x="9788" y="360"/>
                  <a:pt x="9788" y="360"/>
                </a:cubicBezTo>
                <a:cubicBezTo>
                  <a:pt x="10800" y="1440"/>
                  <a:pt x="10800" y="1440"/>
                  <a:pt x="10800" y="1440"/>
                </a:cubicBezTo>
                <a:cubicBezTo>
                  <a:pt x="2869" y="10260"/>
                  <a:pt x="2869" y="10260"/>
                  <a:pt x="2869" y="10260"/>
                </a:cubicBezTo>
                <a:cubicBezTo>
                  <a:pt x="1856" y="11340"/>
                  <a:pt x="1350" y="12780"/>
                  <a:pt x="1350" y="14400"/>
                </a:cubicBezTo>
                <a:cubicBezTo>
                  <a:pt x="1350" y="16020"/>
                  <a:pt x="1856" y="17460"/>
                  <a:pt x="2869" y="18540"/>
                </a:cubicBezTo>
                <a:cubicBezTo>
                  <a:pt x="3881" y="19620"/>
                  <a:pt x="5231" y="20160"/>
                  <a:pt x="6750" y="20160"/>
                </a:cubicBezTo>
                <a:cubicBezTo>
                  <a:pt x="8269" y="20160"/>
                  <a:pt x="9619" y="19620"/>
                  <a:pt x="10631" y="18540"/>
                </a:cubicBezTo>
                <a:cubicBezTo>
                  <a:pt x="19069" y="8820"/>
                  <a:pt x="19069" y="8820"/>
                  <a:pt x="19069" y="8820"/>
                </a:cubicBezTo>
                <a:cubicBezTo>
                  <a:pt x="19912" y="7920"/>
                  <a:pt x="20250" y="6840"/>
                  <a:pt x="20250" y="5760"/>
                </a:cubicBezTo>
                <a:cubicBezTo>
                  <a:pt x="20250" y="4680"/>
                  <a:pt x="19912" y="3600"/>
                  <a:pt x="19069" y="2700"/>
                </a:cubicBezTo>
                <a:cubicBezTo>
                  <a:pt x="18225" y="1800"/>
                  <a:pt x="17213" y="1440"/>
                  <a:pt x="16200" y="1440"/>
                </a:cubicBezTo>
                <a:cubicBezTo>
                  <a:pt x="15188" y="1440"/>
                  <a:pt x="14175" y="1800"/>
                  <a:pt x="13331" y="2700"/>
                </a:cubicBezTo>
                <a:cubicBezTo>
                  <a:pt x="4894" y="12420"/>
                  <a:pt x="4894" y="12420"/>
                  <a:pt x="4894" y="12420"/>
                </a:cubicBezTo>
                <a:cubicBezTo>
                  <a:pt x="3713" y="13500"/>
                  <a:pt x="3713" y="15300"/>
                  <a:pt x="4894" y="16380"/>
                </a:cubicBezTo>
                <a:cubicBezTo>
                  <a:pt x="5400" y="16920"/>
                  <a:pt x="6075" y="17280"/>
                  <a:pt x="6750" y="17280"/>
                </a:cubicBezTo>
                <a:cubicBezTo>
                  <a:pt x="6750" y="17280"/>
                  <a:pt x="6750" y="17280"/>
                  <a:pt x="6750" y="17280"/>
                </a:cubicBezTo>
                <a:cubicBezTo>
                  <a:pt x="7425" y="17280"/>
                  <a:pt x="8100" y="16920"/>
                  <a:pt x="8606" y="16380"/>
                </a:cubicBezTo>
                <a:cubicBezTo>
                  <a:pt x="16875" y="7380"/>
                  <a:pt x="16875" y="7380"/>
                  <a:pt x="16875" y="7380"/>
                </a:cubicBezTo>
                <a:cubicBezTo>
                  <a:pt x="17719" y="8460"/>
                  <a:pt x="17719" y="8460"/>
                  <a:pt x="17719" y="8460"/>
                </a:cubicBezTo>
                <a:cubicBezTo>
                  <a:pt x="9619" y="17460"/>
                  <a:pt x="9619" y="17460"/>
                  <a:pt x="9619" y="17460"/>
                </a:cubicBezTo>
                <a:cubicBezTo>
                  <a:pt x="8775" y="18360"/>
                  <a:pt x="7763" y="18720"/>
                  <a:pt x="6750" y="18720"/>
                </a:cubicBezTo>
                <a:cubicBezTo>
                  <a:pt x="6750" y="18720"/>
                  <a:pt x="6750" y="18720"/>
                  <a:pt x="6750" y="18720"/>
                </a:cubicBezTo>
                <a:cubicBezTo>
                  <a:pt x="5738" y="18720"/>
                  <a:pt x="4725" y="18360"/>
                  <a:pt x="3881" y="17460"/>
                </a:cubicBezTo>
                <a:cubicBezTo>
                  <a:pt x="2362" y="15840"/>
                  <a:pt x="2362" y="12960"/>
                  <a:pt x="3881" y="11340"/>
                </a:cubicBezTo>
                <a:cubicBezTo>
                  <a:pt x="12319" y="1620"/>
                  <a:pt x="12319" y="1620"/>
                  <a:pt x="12319" y="1620"/>
                </a:cubicBezTo>
                <a:cubicBezTo>
                  <a:pt x="13331" y="540"/>
                  <a:pt x="14681" y="0"/>
                  <a:pt x="16200" y="0"/>
                </a:cubicBezTo>
                <a:cubicBezTo>
                  <a:pt x="17719" y="0"/>
                  <a:pt x="19069" y="540"/>
                  <a:pt x="20081" y="1620"/>
                </a:cubicBezTo>
                <a:cubicBezTo>
                  <a:pt x="21094" y="2700"/>
                  <a:pt x="21600" y="4140"/>
                  <a:pt x="21600" y="5760"/>
                </a:cubicBezTo>
                <a:cubicBezTo>
                  <a:pt x="21600" y="7380"/>
                  <a:pt x="21094" y="8820"/>
                  <a:pt x="20081" y="9900"/>
                </a:cubicBezTo>
                <a:cubicBezTo>
                  <a:pt x="11475" y="19440"/>
                  <a:pt x="11475" y="19440"/>
                  <a:pt x="11475" y="19440"/>
                </a:cubicBezTo>
                <a:cubicBezTo>
                  <a:pt x="10294" y="20880"/>
                  <a:pt x="8606" y="21600"/>
                  <a:pt x="6750" y="21600"/>
                </a:cubicBezTo>
              </a:path>
            </a:pathLst>
          </a:custGeom>
          <a:solidFill>
            <a:srgbClr val="F03F30"/>
          </a:solidFill>
          <a:ln w="12700">
            <a:miter lim="400000"/>
          </a:ln>
        </p:spPr>
        <p:txBody>
          <a:bodyPr lIns="45719" rIns="45719"/>
          <a:lstStyle/>
          <a:p>
            <a:pPr defTabSz="914400">
              <a:defRPr>
                <a:solidFill>
                  <a:srgbClr val="000000"/>
                </a:solidFill>
                <a:latin typeface="Arial"/>
                <a:ea typeface="Arial"/>
                <a:cs typeface="Arial"/>
                <a:sym typeface="Arial"/>
              </a:defRPr>
            </a:pPr>
            <a:endParaRPr/>
          </a:p>
        </p:txBody>
      </p:sp>
      <p:sp>
        <p:nvSpPr>
          <p:cNvPr id="172" name="椭圆 55"/>
          <p:cNvSpPr/>
          <p:nvPr/>
        </p:nvSpPr>
        <p:spPr>
          <a:xfrm>
            <a:off x="897016" y="3659618"/>
            <a:ext cx="452589" cy="452589"/>
          </a:xfrm>
          <a:prstGeom prst="ellipse">
            <a:avLst/>
          </a:prstGeom>
          <a:solidFill>
            <a:srgbClr val="FFFFFF"/>
          </a:solidFill>
          <a:ln w="19050">
            <a:solidFill>
              <a:srgbClr val="666666"/>
            </a:solidFill>
          </a:ln>
        </p:spPr>
        <p:txBody>
          <a:bodyPr lIns="45719" rIns="45719" anchor="ctr"/>
          <a:lstStyle/>
          <a:p>
            <a:pPr algn="ctr" defTabSz="914400">
              <a:defRPr>
                <a:solidFill>
                  <a:srgbClr val="FFFFFF"/>
                </a:solidFill>
                <a:latin typeface="Arial"/>
                <a:ea typeface="Arial"/>
                <a:cs typeface="Arial"/>
                <a:sym typeface="Arial"/>
              </a:defRPr>
            </a:pPr>
            <a:endParaRPr/>
          </a:p>
        </p:txBody>
      </p:sp>
      <p:grpSp>
        <p:nvGrpSpPr>
          <p:cNvPr id="178" name="组 78"/>
          <p:cNvGrpSpPr/>
          <p:nvPr/>
        </p:nvGrpSpPr>
        <p:grpSpPr>
          <a:xfrm>
            <a:off x="992636" y="3770284"/>
            <a:ext cx="261350" cy="231256"/>
            <a:chOff x="0" y="0"/>
            <a:chExt cx="261348" cy="231255"/>
          </a:xfrm>
        </p:grpSpPr>
        <p:sp>
          <p:nvSpPr>
            <p:cNvPr id="173" name="Freeform 11"/>
            <p:cNvSpPr/>
            <p:nvPr/>
          </p:nvSpPr>
          <p:spPr>
            <a:xfrm>
              <a:off x="66524" y="52269"/>
              <a:ext cx="57022" cy="9820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000" y="21600"/>
                  </a:lnTo>
                  <a:lnTo>
                    <a:pt x="6000" y="18116"/>
                  </a:lnTo>
                  <a:lnTo>
                    <a:pt x="15000" y="18116"/>
                  </a:lnTo>
                  <a:lnTo>
                    <a:pt x="15000" y="3484"/>
                  </a:lnTo>
                  <a:lnTo>
                    <a:pt x="0" y="3484"/>
                  </a:lnTo>
                  <a:lnTo>
                    <a:pt x="0" y="0"/>
                  </a:lnTo>
                  <a:lnTo>
                    <a:pt x="21600" y="0"/>
                  </a:lnTo>
                  <a:lnTo>
                    <a:pt x="21600" y="21600"/>
                  </a:lnTo>
                  <a:close/>
                </a:path>
              </a:pathLst>
            </a:custGeom>
            <a:solidFill>
              <a:srgbClr val="666666"/>
            </a:solidFill>
            <a:ln w="12700" cap="flat">
              <a:noFill/>
              <a:miter lim="400000"/>
            </a:ln>
            <a:effectLst/>
          </p:spPr>
          <p:txBody>
            <a:bodyPr wrap="square" lIns="45719" tIns="45719" rIns="45719" bIns="45719" numCol="1" anchor="t">
              <a:noAutofit/>
            </a:bodyPr>
            <a:lstStyle/>
            <a:p>
              <a:pPr defTabSz="914400">
                <a:defRPr>
                  <a:solidFill>
                    <a:srgbClr val="000000"/>
                  </a:solidFill>
                  <a:latin typeface="Arial"/>
                  <a:ea typeface="Arial"/>
                  <a:cs typeface="Arial"/>
                  <a:sym typeface="Arial"/>
                </a:defRPr>
              </a:pPr>
              <a:endParaRPr/>
            </a:p>
          </p:txBody>
        </p:sp>
        <p:sp>
          <p:nvSpPr>
            <p:cNvPr id="174" name="Freeform 12"/>
            <p:cNvSpPr/>
            <p:nvPr/>
          </p:nvSpPr>
          <p:spPr>
            <a:xfrm>
              <a:off x="112459" y="-1"/>
              <a:ext cx="148890" cy="20274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1"/>
                  </a:lnTo>
                  <a:lnTo>
                    <a:pt x="689" y="14344"/>
                  </a:lnTo>
                  <a:lnTo>
                    <a:pt x="19302" y="19069"/>
                  </a:lnTo>
                  <a:lnTo>
                    <a:pt x="19302" y="2531"/>
                  </a:lnTo>
                  <a:lnTo>
                    <a:pt x="689" y="7256"/>
                  </a:lnTo>
                  <a:lnTo>
                    <a:pt x="0" y="5569"/>
                  </a:lnTo>
                  <a:lnTo>
                    <a:pt x="21600" y="0"/>
                  </a:lnTo>
                  <a:lnTo>
                    <a:pt x="21600" y="21600"/>
                  </a:lnTo>
                  <a:close/>
                </a:path>
              </a:pathLst>
            </a:custGeom>
            <a:solidFill>
              <a:srgbClr val="666666"/>
            </a:solidFill>
            <a:ln w="12700" cap="flat">
              <a:noFill/>
              <a:miter lim="400000"/>
            </a:ln>
            <a:effectLst/>
          </p:spPr>
          <p:txBody>
            <a:bodyPr wrap="square" lIns="45719" tIns="45719" rIns="45719" bIns="45719" numCol="1" anchor="t">
              <a:noAutofit/>
            </a:bodyPr>
            <a:lstStyle/>
            <a:p>
              <a:pPr defTabSz="914400">
                <a:defRPr>
                  <a:solidFill>
                    <a:srgbClr val="000000"/>
                  </a:solidFill>
                  <a:latin typeface="Arial"/>
                  <a:ea typeface="Arial"/>
                  <a:cs typeface="Arial"/>
                  <a:sym typeface="Arial"/>
                </a:defRPr>
              </a:pPr>
              <a:endParaRPr/>
            </a:p>
          </p:txBody>
        </p:sp>
        <p:sp>
          <p:nvSpPr>
            <p:cNvPr id="175" name="Freeform 13"/>
            <p:cNvSpPr/>
            <p:nvPr/>
          </p:nvSpPr>
          <p:spPr>
            <a:xfrm>
              <a:off x="145721" y="50685"/>
              <a:ext cx="77613" cy="42768"/>
            </a:xfrm>
            <a:custGeom>
              <a:avLst/>
              <a:gdLst/>
              <a:ahLst/>
              <a:cxnLst>
                <a:cxn ang="0">
                  <a:pos x="wd2" y="hd2"/>
                </a:cxn>
                <a:cxn ang="5400000">
                  <a:pos x="wd2" y="hd2"/>
                </a:cxn>
                <a:cxn ang="10800000">
                  <a:pos x="wd2" y="hd2"/>
                </a:cxn>
                <a:cxn ang="16200000">
                  <a:pos x="wd2" y="hd2"/>
                </a:cxn>
              </a:cxnLst>
              <a:rect l="0" t="0" r="r" b="b"/>
              <a:pathLst>
                <a:path w="21600" h="21600" extrusionOk="0">
                  <a:moveTo>
                    <a:pt x="882" y="21600"/>
                  </a:moveTo>
                  <a:lnTo>
                    <a:pt x="0" y="13600"/>
                  </a:lnTo>
                  <a:lnTo>
                    <a:pt x="20278" y="0"/>
                  </a:lnTo>
                  <a:lnTo>
                    <a:pt x="21600" y="7200"/>
                  </a:lnTo>
                  <a:lnTo>
                    <a:pt x="882" y="21600"/>
                  </a:lnTo>
                  <a:close/>
                </a:path>
              </a:pathLst>
            </a:custGeom>
            <a:solidFill>
              <a:srgbClr val="666666"/>
            </a:solidFill>
            <a:ln w="12700" cap="flat">
              <a:noFill/>
              <a:miter lim="400000"/>
            </a:ln>
            <a:effectLst/>
          </p:spPr>
          <p:txBody>
            <a:bodyPr wrap="square" lIns="45719" tIns="45719" rIns="45719" bIns="45719" numCol="1" anchor="t">
              <a:noAutofit/>
            </a:bodyPr>
            <a:lstStyle/>
            <a:p>
              <a:pPr defTabSz="914400">
                <a:defRPr>
                  <a:solidFill>
                    <a:srgbClr val="000000"/>
                  </a:solidFill>
                  <a:latin typeface="Arial"/>
                  <a:ea typeface="Arial"/>
                  <a:cs typeface="Arial"/>
                  <a:sym typeface="Arial"/>
                </a:defRPr>
              </a:pPr>
              <a:endParaRPr/>
            </a:p>
          </p:txBody>
        </p:sp>
        <p:sp>
          <p:nvSpPr>
            <p:cNvPr id="176" name="Freeform 14"/>
            <p:cNvSpPr/>
            <p:nvPr/>
          </p:nvSpPr>
          <p:spPr>
            <a:xfrm>
              <a:off x="-1" y="52269"/>
              <a:ext cx="49102" cy="9820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lnTo>
                    <a:pt x="21600" y="21600"/>
                  </a:lnTo>
                  <a:close/>
                  <a:moveTo>
                    <a:pt x="7665" y="18116"/>
                  </a:moveTo>
                  <a:lnTo>
                    <a:pt x="14632" y="18116"/>
                  </a:lnTo>
                  <a:lnTo>
                    <a:pt x="14632" y="3484"/>
                  </a:lnTo>
                  <a:lnTo>
                    <a:pt x="7665" y="3484"/>
                  </a:lnTo>
                  <a:lnTo>
                    <a:pt x="7665" y="18116"/>
                  </a:lnTo>
                  <a:close/>
                </a:path>
              </a:pathLst>
            </a:custGeom>
            <a:solidFill>
              <a:srgbClr val="666666"/>
            </a:solidFill>
            <a:ln w="12700" cap="flat">
              <a:noFill/>
              <a:miter lim="400000"/>
            </a:ln>
            <a:effectLst/>
          </p:spPr>
          <p:txBody>
            <a:bodyPr wrap="square" lIns="45719" tIns="45719" rIns="45719" bIns="45719" numCol="1" anchor="t">
              <a:noAutofit/>
            </a:bodyPr>
            <a:lstStyle/>
            <a:p>
              <a:pPr defTabSz="914400">
                <a:defRPr>
                  <a:solidFill>
                    <a:srgbClr val="000000"/>
                  </a:solidFill>
                  <a:latin typeface="Arial"/>
                  <a:ea typeface="Arial"/>
                  <a:cs typeface="Arial"/>
                  <a:sym typeface="Arial"/>
                </a:defRPr>
              </a:pPr>
              <a:endParaRPr/>
            </a:p>
          </p:txBody>
        </p:sp>
        <p:sp>
          <p:nvSpPr>
            <p:cNvPr id="177" name="Freeform 15"/>
            <p:cNvSpPr/>
            <p:nvPr/>
          </p:nvSpPr>
          <p:spPr>
            <a:xfrm>
              <a:off x="33262" y="166312"/>
              <a:ext cx="80781" cy="64943"/>
            </a:xfrm>
            <a:custGeom>
              <a:avLst/>
              <a:gdLst/>
              <a:ahLst/>
              <a:cxnLst>
                <a:cxn ang="0">
                  <a:pos x="wd2" y="hd2"/>
                </a:cxn>
                <a:cxn ang="5400000">
                  <a:pos x="wd2" y="hd2"/>
                </a:cxn>
                <a:cxn ang="10800000">
                  <a:pos x="wd2" y="hd2"/>
                </a:cxn>
                <a:cxn ang="16200000">
                  <a:pos x="wd2" y="hd2"/>
                </a:cxn>
              </a:cxnLst>
              <a:rect l="0" t="0" r="r" b="b"/>
              <a:pathLst>
                <a:path w="21600" h="21600" extrusionOk="0">
                  <a:moveTo>
                    <a:pt x="8640" y="21600"/>
                  </a:moveTo>
                  <a:cubicBezTo>
                    <a:pt x="3780" y="21600"/>
                    <a:pt x="0" y="16875"/>
                    <a:pt x="0" y="10800"/>
                  </a:cubicBezTo>
                  <a:cubicBezTo>
                    <a:pt x="0" y="0"/>
                    <a:pt x="0" y="0"/>
                    <a:pt x="0" y="0"/>
                  </a:cubicBezTo>
                  <a:cubicBezTo>
                    <a:pt x="4320" y="0"/>
                    <a:pt x="4320" y="0"/>
                    <a:pt x="4320" y="0"/>
                  </a:cubicBezTo>
                  <a:cubicBezTo>
                    <a:pt x="4320" y="10800"/>
                    <a:pt x="4320" y="10800"/>
                    <a:pt x="4320" y="10800"/>
                  </a:cubicBezTo>
                  <a:cubicBezTo>
                    <a:pt x="4320" y="13500"/>
                    <a:pt x="6480" y="16200"/>
                    <a:pt x="8640" y="16200"/>
                  </a:cubicBezTo>
                  <a:cubicBezTo>
                    <a:pt x="10800" y="16200"/>
                    <a:pt x="12960" y="13500"/>
                    <a:pt x="12960" y="10800"/>
                  </a:cubicBezTo>
                  <a:cubicBezTo>
                    <a:pt x="12960" y="0"/>
                    <a:pt x="12960" y="0"/>
                    <a:pt x="12960" y="0"/>
                  </a:cubicBezTo>
                  <a:cubicBezTo>
                    <a:pt x="21600" y="0"/>
                    <a:pt x="21600" y="0"/>
                    <a:pt x="21600" y="0"/>
                  </a:cubicBezTo>
                  <a:cubicBezTo>
                    <a:pt x="21600" y="5400"/>
                    <a:pt x="21600" y="5400"/>
                    <a:pt x="21600" y="5400"/>
                  </a:cubicBezTo>
                  <a:cubicBezTo>
                    <a:pt x="17280" y="5400"/>
                    <a:pt x="17280" y="5400"/>
                    <a:pt x="17280" y="5400"/>
                  </a:cubicBezTo>
                  <a:cubicBezTo>
                    <a:pt x="17280" y="10800"/>
                    <a:pt x="17280" y="10800"/>
                    <a:pt x="17280" y="10800"/>
                  </a:cubicBezTo>
                  <a:cubicBezTo>
                    <a:pt x="17280" y="16875"/>
                    <a:pt x="13500" y="21600"/>
                    <a:pt x="8640" y="21600"/>
                  </a:cubicBezTo>
                </a:path>
              </a:pathLst>
            </a:custGeom>
            <a:solidFill>
              <a:srgbClr val="666666"/>
            </a:solidFill>
            <a:ln w="12700" cap="flat">
              <a:noFill/>
              <a:miter lim="400000"/>
            </a:ln>
            <a:effectLst/>
          </p:spPr>
          <p:txBody>
            <a:bodyPr wrap="square" lIns="45719" tIns="45719" rIns="45719" bIns="45719" numCol="1" anchor="t">
              <a:noAutofit/>
            </a:bodyPr>
            <a:lstStyle/>
            <a:p>
              <a:pPr defTabSz="914400">
                <a:defRPr>
                  <a:solidFill>
                    <a:srgbClr val="000000"/>
                  </a:solidFill>
                  <a:latin typeface="Arial"/>
                  <a:ea typeface="Arial"/>
                  <a:cs typeface="Arial"/>
                  <a:sym typeface="Arial"/>
                </a:defRPr>
              </a:pPr>
              <a:endParaRPr/>
            </a:p>
          </p:txBody>
        </p:sp>
      </p:grpSp>
      <p:sp>
        <p:nvSpPr>
          <p:cNvPr id="179" name="文本框 8"/>
          <p:cNvSpPr/>
          <p:nvPr/>
        </p:nvSpPr>
        <p:spPr>
          <a:xfrm>
            <a:off x="1427568" y="1509995"/>
            <a:ext cx="3481256" cy="47117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914400">
              <a:lnSpc>
                <a:spcPct val="130000"/>
              </a:lnSpc>
              <a:defRPr sz="900">
                <a:solidFill>
                  <a:srgbClr val="000000"/>
                </a:solidFill>
              </a:defRPr>
            </a:pPr>
            <a:r>
              <a:rPr>
                <a:latin typeface="+mn-lt"/>
                <a:ea typeface="+mn-ea"/>
                <a:cs typeface="+mn-cs"/>
                <a:sym typeface="Helvetica"/>
              </a:rPr>
              <a:t>拥有自主研发的办赛系统与办赛团队，自</a:t>
            </a:r>
            <a:r>
              <a:t>2011</a:t>
            </a:r>
            <a:r>
              <a:rPr>
                <a:latin typeface="+mn-lt"/>
                <a:ea typeface="+mn-ea"/>
                <a:cs typeface="+mn-cs"/>
                <a:sym typeface="Helvetica"/>
              </a:rPr>
              <a:t>年始，曾策划并举办两届【两岸四地辩论邀请赛】与四届【国际华语辩论邀请赛】。</a:t>
            </a:r>
          </a:p>
        </p:txBody>
      </p:sp>
      <p:sp>
        <p:nvSpPr>
          <p:cNvPr id="180" name="矩形 64"/>
          <p:cNvSpPr/>
          <p:nvPr/>
        </p:nvSpPr>
        <p:spPr>
          <a:xfrm>
            <a:off x="1427567" y="1320902"/>
            <a:ext cx="1018541" cy="3073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200" b="1">
                <a:solidFill>
                  <a:srgbClr val="FB9460"/>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辩论赛事主办</a:t>
            </a:r>
          </a:p>
        </p:txBody>
      </p:sp>
      <p:sp>
        <p:nvSpPr>
          <p:cNvPr id="181" name="文本框 8"/>
          <p:cNvSpPr/>
          <p:nvPr/>
        </p:nvSpPr>
        <p:spPr>
          <a:xfrm>
            <a:off x="1427568" y="2260501"/>
            <a:ext cx="3481256" cy="47117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914400">
              <a:lnSpc>
                <a:spcPct val="130000"/>
              </a:lnSpc>
              <a:defRPr sz="900">
                <a:solidFill>
                  <a:srgbClr val="000000"/>
                </a:solidFill>
              </a:defRPr>
            </a:pPr>
            <a:r>
              <a:rPr>
                <a:latin typeface="+mn-lt"/>
                <a:ea typeface="+mn-ea"/>
                <a:cs typeface="+mn-cs"/>
                <a:sym typeface="Helvetica"/>
              </a:rPr>
              <a:t>团队旗下【超级辩手】品牌深受广大辩手喜爱，现有【特训营】系列、【 游辩】系列、【论辩】系列等培训产品。</a:t>
            </a:r>
          </a:p>
        </p:txBody>
      </p:sp>
      <p:sp>
        <p:nvSpPr>
          <p:cNvPr id="182" name="矩形 67"/>
          <p:cNvSpPr/>
          <p:nvPr/>
        </p:nvSpPr>
        <p:spPr>
          <a:xfrm>
            <a:off x="1427567" y="2071409"/>
            <a:ext cx="1018541" cy="3073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200" b="1">
                <a:solidFill>
                  <a:srgbClr val="EA5503"/>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竞技辩论培训</a:t>
            </a:r>
          </a:p>
        </p:txBody>
      </p:sp>
      <p:sp>
        <p:nvSpPr>
          <p:cNvPr id="183" name="文本框 8"/>
          <p:cNvSpPr/>
          <p:nvPr/>
        </p:nvSpPr>
        <p:spPr>
          <a:xfrm>
            <a:off x="1427568" y="3011009"/>
            <a:ext cx="3481256" cy="47117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914400">
              <a:lnSpc>
                <a:spcPct val="130000"/>
              </a:lnSpc>
              <a:defRPr sz="900">
                <a:solidFill>
                  <a:srgbClr val="000000"/>
                </a:solidFill>
              </a:defRPr>
            </a:pPr>
            <a:r>
              <a:rPr>
                <a:latin typeface="+mn-lt"/>
                <a:ea typeface="+mn-ea"/>
                <a:cs typeface="+mn-cs"/>
                <a:sym typeface="Helvetica"/>
              </a:rPr>
              <a:t>于</a:t>
            </a:r>
            <a:r>
              <a:t>2015</a:t>
            </a:r>
            <a:r>
              <a:rPr>
                <a:latin typeface="+mn-lt"/>
                <a:ea typeface="+mn-ea"/>
                <a:cs typeface="+mn-cs"/>
                <a:sym typeface="Helvetica"/>
              </a:rPr>
              <a:t>年开设大陆首家竞技辩论高校公选课【辩论与逻辑】，目前依托高校科研团队进行全年龄辩论教学课程开发。</a:t>
            </a:r>
          </a:p>
        </p:txBody>
      </p:sp>
      <p:sp>
        <p:nvSpPr>
          <p:cNvPr id="184" name="矩形 70"/>
          <p:cNvSpPr/>
          <p:nvPr/>
        </p:nvSpPr>
        <p:spPr>
          <a:xfrm>
            <a:off x="1427567" y="2821915"/>
            <a:ext cx="1018541" cy="3073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200" b="1">
                <a:solidFill>
                  <a:srgbClr val="392C47"/>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辩论教学科研</a:t>
            </a:r>
          </a:p>
        </p:txBody>
      </p:sp>
      <p:sp>
        <p:nvSpPr>
          <p:cNvPr id="185" name="文本框 8"/>
          <p:cNvSpPr/>
          <p:nvPr/>
        </p:nvSpPr>
        <p:spPr>
          <a:xfrm>
            <a:off x="1427568" y="3761516"/>
            <a:ext cx="3481256" cy="68580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914400">
              <a:lnSpc>
                <a:spcPct val="130000"/>
              </a:lnSpc>
              <a:defRPr sz="900">
                <a:solidFill>
                  <a:srgbClr val="000000"/>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拥有全国百余所高校的辩论社团的辩论推广资源，线上推广可利用微博、微信等辩论相关公众号，共覆盖十余万用户群体；开发辩论系列周边衍生产品、音像图书制品。</a:t>
            </a:r>
          </a:p>
        </p:txBody>
      </p:sp>
      <p:sp>
        <p:nvSpPr>
          <p:cNvPr id="186" name="矩形 73"/>
          <p:cNvSpPr/>
          <p:nvPr/>
        </p:nvSpPr>
        <p:spPr>
          <a:xfrm>
            <a:off x="1427567" y="3572424"/>
            <a:ext cx="1018541" cy="3073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200" b="1">
                <a:solidFill>
                  <a:srgbClr val="666666"/>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辩论周边推广</a:t>
            </a:r>
          </a:p>
        </p:txBody>
      </p:sp>
      <p:sp>
        <p:nvSpPr>
          <p:cNvPr id="187" name="矩形 80"/>
          <p:cNvSpPr/>
          <p:nvPr/>
        </p:nvSpPr>
        <p:spPr>
          <a:xfrm>
            <a:off x="0" y="-1"/>
            <a:ext cx="9144000" cy="960719"/>
          </a:xfrm>
          <a:prstGeom prst="rect">
            <a:avLst/>
          </a:prstGeom>
          <a:solidFill>
            <a:srgbClr val="392C47"/>
          </a:solidFill>
          <a:ln w="12700">
            <a:miter lim="400000"/>
          </a:ln>
        </p:spPr>
        <p:txBody>
          <a:bodyPr lIns="45719" rIns="45719" anchor="ctr"/>
          <a:lstStyle/>
          <a:p>
            <a:pPr algn="ctr">
              <a:defRPr>
                <a:solidFill>
                  <a:srgbClr val="FFFFFF"/>
                </a:solidFill>
              </a:defRPr>
            </a:pPr>
            <a:endParaRPr/>
          </a:p>
        </p:txBody>
      </p:sp>
      <p:grpSp>
        <p:nvGrpSpPr>
          <p:cNvPr id="191" name="组 87"/>
          <p:cNvGrpSpPr/>
          <p:nvPr/>
        </p:nvGrpSpPr>
        <p:grpSpPr>
          <a:xfrm>
            <a:off x="180430" y="96362"/>
            <a:ext cx="3767792" cy="777241"/>
            <a:chOff x="0" y="0"/>
            <a:chExt cx="3767791" cy="777240"/>
          </a:xfrm>
        </p:grpSpPr>
        <p:sp>
          <p:nvSpPr>
            <p:cNvPr id="188" name="文本框 82"/>
            <p:cNvSpPr/>
            <p:nvPr/>
          </p:nvSpPr>
          <p:spPr>
            <a:xfrm>
              <a:off x="443836" y="390801"/>
              <a:ext cx="3323956" cy="269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nSpc>
                  <a:spcPct val="130000"/>
                </a:lnSpc>
                <a:defRPr sz="1000">
                  <a:solidFill>
                    <a:srgbClr val="F2F2F2"/>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珠海弈鸣文化传播有限公司</a:t>
              </a:r>
            </a:p>
          </p:txBody>
        </p:sp>
        <p:sp>
          <p:nvSpPr>
            <p:cNvPr id="189" name="文本框 83"/>
            <p:cNvSpPr/>
            <p:nvPr/>
          </p:nvSpPr>
          <p:spPr>
            <a:xfrm>
              <a:off x="443837" y="84189"/>
              <a:ext cx="1120141" cy="4470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2000">
                  <a:solidFill>
                    <a:srgbClr val="FFFFFF"/>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公司简介</a:t>
              </a:r>
            </a:p>
          </p:txBody>
        </p:sp>
        <p:sp>
          <p:nvSpPr>
            <p:cNvPr id="190" name="文本框 86"/>
            <p:cNvSpPr/>
            <p:nvPr/>
          </p:nvSpPr>
          <p:spPr>
            <a:xfrm>
              <a:off x="0" y="0"/>
              <a:ext cx="413827" cy="777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4400">
                  <a:solidFill>
                    <a:srgbClr val="FFFFFF"/>
                  </a:solidFill>
                </a:defRPr>
              </a:lvl1pPr>
            </a:lstStyle>
            <a:p>
              <a:r>
                <a:t>1</a:t>
              </a:r>
            </a:p>
          </p:txBody>
        </p:sp>
      </p:grpSp>
    </p:spTree>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椭圆 7"/>
          <p:cNvSpPr/>
          <p:nvPr/>
        </p:nvSpPr>
        <p:spPr>
          <a:xfrm>
            <a:off x="1916015" y="1498849"/>
            <a:ext cx="1512801" cy="1512801"/>
          </a:xfrm>
          <a:prstGeom prst="ellipse">
            <a:avLst/>
          </a:prstGeom>
          <a:solidFill>
            <a:srgbClr val="F03F30"/>
          </a:solidFill>
          <a:ln w="12700">
            <a:miter lim="400000"/>
          </a:ln>
        </p:spPr>
        <p:txBody>
          <a:bodyPr lIns="45719" rIns="45719" anchor="ctr"/>
          <a:lstStyle/>
          <a:p>
            <a:pPr algn="ctr">
              <a:lnSpc>
                <a:spcPct val="90000"/>
              </a:lnSpc>
              <a:defRPr sz="10000">
                <a:solidFill>
                  <a:srgbClr val="F2F2F2"/>
                </a:solidFill>
              </a:defRPr>
            </a:pPr>
            <a:endParaRPr/>
          </a:p>
        </p:txBody>
      </p:sp>
      <p:sp>
        <p:nvSpPr>
          <p:cNvPr id="194" name="文本框 8"/>
          <p:cNvSpPr/>
          <p:nvPr/>
        </p:nvSpPr>
        <p:spPr>
          <a:xfrm>
            <a:off x="3651872" y="2307201"/>
            <a:ext cx="3576114"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30000"/>
              </a:lnSpc>
              <a:defRPr sz="1000">
                <a:solidFill>
                  <a:srgbClr val="F2F2F2"/>
                </a:solidFill>
              </a:defRPr>
            </a:pPr>
            <a:r>
              <a:t>2017</a:t>
            </a:r>
            <a:r>
              <a:rPr>
                <a:latin typeface="+mn-lt"/>
                <a:ea typeface="+mn-ea"/>
                <a:cs typeface="+mn-cs"/>
                <a:sym typeface="Helvetica"/>
              </a:rPr>
              <a:t>【国际华语辩论邀请赛】报告</a:t>
            </a:r>
          </a:p>
        </p:txBody>
      </p:sp>
      <p:sp>
        <p:nvSpPr>
          <p:cNvPr id="195" name="文本框 9"/>
          <p:cNvSpPr/>
          <p:nvPr/>
        </p:nvSpPr>
        <p:spPr>
          <a:xfrm>
            <a:off x="3651872" y="1660869"/>
            <a:ext cx="1932941" cy="726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600">
                <a:solidFill>
                  <a:srgbClr val="FFFFFF"/>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办赛简介</a:t>
            </a:r>
          </a:p>
        </p:txBody>
      </p:sp>
      <p:sp>
        <p:nvSpPr>
          <p:cNvPr id="196" name="矩形 10"/>
          <p:cNvSpPr/>
          <p:nvPr/>
        </p:nvSpPr>
        <p:spPr>
          <a:xfrm>
            <a:off x="2285251" y="1445279"/>
            <a:ext cx="779820" cy="1590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sz="9600">
                <a:solidFill>
                  <a:srgbClr val="F2F2F2"/>
                </a:solidFill>
              </a:defRPr>
            </a:lvl1pPr>
          </a:lstStyle>
          <a:p>
            <a:r>
              <a:t>2</a:t>
            </a:r>
          </a:p>
        </p:txBody>
      </p:sp>
    </p:spTree>
  </p:cSld>
  <p:clrMapOvr>
    <a:masterClrMapping/>
  </p:clrMapOvr>
  <mc:AlternateContent xmlns:mc="http://schemas.openxmlformats.org/markup-compatibility/2006">
    <mc:Choice xmlns:p14="http://schemas.microsoft.com/office/powerpoint/2010/main" xmlns="" Requires="p14">
      <p:transition spd="slow" p14:dur="1200">
        <p14:warp dir="in"/>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矩形 1"/>
          <p:cNvSpPr/>
          <p:nvPr/>
        </p:nvSpPr>
        <p:spPr>
          <a:xfrm>
            <a:off x="0" y="-1"/>
            <a:ext cx="9144000" cy="960719"/>
          </a:xfrm>
          <a:prstGeom prst="rect">
            <a:avLst/>
          </a:prstGeom>
          <a:solidFill>
            <a:srgbClr val="392C47"/>
          </a:solidFill>
          <a:ln w="12700">
            <a:miter lim="400000"/>
          </a:ln>
        </p:spPr>
        <p:txBody>
          <a:bodyPr lIns="45719" rIns="45719" anchor="ctr"/>
          <a:lstStyle/>
          <a:p>
            <a:pPr algn="ctr">
              <a:defRPr>
                <a:solidFill>
                  <a:srgbClr val="FFFFFF"/>
                </a:solidFill>
              </a:defRPr>
            </a:pPr>
            <a:endParaRPr/>
          </a:p>
        </p:txBody>
      </p:sp>
      <p:grpSp>
        <p:nvGrpSpPr>
          <p:cNvPr id="202" name="组 2"/>
          <p:cNvGrpSpPr/>
          <p:nvPr/>
        </p:nvGrpSpPr>
        <p:grpSpPr>
          <a:xfrm>
            <a:off x="180430" y="96362"/>
            <a:ext cx="3767792" cy="777241"/>
            <a:chOff x="0" y="0"/>
            <a:chExt cx="3767791" cy="777240"/>
          </a:xfrm>
        </p:grpSpPr>
        <p:sp>
          <p:nvSpPr>
            <p:cNvPr id="199" name="文本框 3"/>
            <p:cNvSpPr/>
            <p:nvPr/>
          </p:nvSpPr>
          <p:spPr>
            <a:xfrm>
              <a:off x="443836" y="390801"/>
              <a:ext cx="3323956" cy="269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nSpc>
                  <a:spcPct val="130000"/>
                </a:lnSpc>
                <a:defRPr sz="1000">
                  <a:solidFill>
                    <a:srgbClr val="F2F2F2"/>
                  </a:solidFill>
                </a:defRPr>
              </a:pPr>
              <a:r>
                <a:t>2017</a:t>
              </a:r>
              <a:r>
                <a:rPr>
                  <a:latin typeface="+mn-lt"/>
                  <a:ea typeface="+mn-ea"/>
                  <a:cs typeface="+mn-cs"/>
                  <a:sym typeface="Helvetica"/>
                </a:rPr>
                <a:t>【国际华语辩论邀请赛】报告</a:t>
              </a:r>
            </a:p>
          </p:txBody>
        </p:sp>
        <p:sp>
          <p:nvSpPr>
            <p:cNvPr id="200" name="文本框 4"/>
            <p:cNvSpPr/>
            <p:nvPr/>
          </p:nvSpPr>
          <p:spPr>
            <a:xfrm>
              <a:off x="443837" y="84189"/>
              <a:ext cx="1120141" cy="4470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2000">
                  <a:solidFill>
                    <a:srgbClr val="FFFFFF"/>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办赛简介</a:t>
              </a:r>
            </a:p>
          </p:txBody>
        </p:sp>
        <p:sp>
          <p:nvSpPr>
            <p:cNvPr id="201" name="文本框 5"/>
            <p:cNvSpPr/>
            <p:nvPr/>
          </p:nvSpPr>
          <p:spPr>
            <a:xfrm>
              <a:off x="0" y="0"/>
              <a:ext cx="413827" cy="777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4400">
                  <a:solidFill>
                    <a:srgbClr val="FFFFFF"/>
                  </a:solidFill>
                </a:defRPr>
              </a:lvl1pPr>
            </a:lstStyle>
            <a:p>
              <a:r>
                <a:t>2</a:t>
              </a:r>
            </a:p>
          </p:txBody>
        </p:sp>
      </p:grpSp>
      <p:sp>
        <p:nvSpPr>
          <p:cNvPr id="203" name="矩形 7"/>
          <p:cNvSpPr/>
          <p:nvPr/>
        </p:nvSpPr>
        <p:spPr>
          <a:xfrm>
            <a:off x="4644008" y="1078162"/>
            <a:ext cx="3888433" cy="1728193"/>
          </a:xfrm>
          <a:prstGeom prst="rect">
            <a:avLst/>
          </a:prstGeom>
          <a:solidFill>
            <a:srgbClr val="F03F30"/>
          </a:solidFill>
          <a:ln w="12700">
            <a:miter lim="400000"/>
          </a:ln>
        </p:spPr>
        <p:txBody>
          <a:bodyPr lIns="45719" rIns="45719" anchor="ctr"/>
          <a:lstStyle/>
          <a:p>
            <a:pPr algn="ctr">
              <a:defRPr>
                <a:solidFill>
                  <a:srgbClr val="FFFFFF"/>
                </a:solidFill>
              </a:defRPr>
            </a:pPr>
            <a:endParaRPr/>
          </a:p>
        </p:txBody>
      </p:sp>
      <p:sp>
        <p:nvSpPr>
          <p:cNvPr id="204" name="直接连接符 19"/>
          <p:cNvSpPr/>
          <p:nvPr/>
        </p:nvSpPr>
        <p:spPr>
          <a:xfrm flipH="1">
            <a:off x="4499991" y="1150326"/>
            <a:ext cx="1" cy="3168197"/>
          </a:xfrm>
          <a:prstGeom prst="line">
            <a:avLst/>
          </a:prstGeom>
          <a:ln>
            <a:solidFill>
              <a:srgbClr val="D9D9D9"/>
            </a:solidFill>
          </a:ln>
        </p:spPr>
        <p:txBody>
          <a:bodyPr lIns="45719" rIns="45719"/>
          <a:lstStyle/>
          <a:p>
            <a:endParaRPr/>
          </a:p>
        </p:txBody>
      </p:sp>
      <p:sp>
        <p:nvSpPr>
          <p:cNvPr id="205" name="矩形 11"/>
          <p:cNvSpPr/>
          <p:nvPr/>
        </p:nvSpPr>
        <p:spPr>
          <a:xfrm>
            <a:off x="4752021" y="2808350"/>
            <a:ext cx="3672407" cy="34665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50000"/>
              </a:lnSpc>
              <a:defRPr sz="1400">
                <a:solidFill>
                  <a:srgbClr val="F03F30"/>
                </a:solidFill>
                <a:latin typeface="Microsoft YaHei"/>
                <a:ea typeface="Microsoft YaHei"/>
                <a:cs typeface="Microsoft YaHei"/>
                <a:sym typeface="Microsoft YaHei"/>
              </a:defRPr>
            </a:pPr>
            <a:r>
              <a:t>“</a:t>
            </a:r>
            <a:r>
              <a:rPr>
                <a:latin typeface="+mn-lt"/>
                <a:ea typeface="+mn-ea"/>
                <a:cs typeface="+mn-cs"/>
                <a:sym typeface="Helvetica"/>
              </a:rPr>
              <a:t>新国辩</a:t>
            </a:r>
            <a:r>
              <a:t>”</a:t>
            </a:r>
            <a:r>
              <a:rPr>
                <a:latin typeface="+mn-lt"/>
                <a:ea typeface="+mn-ea"/>
                <a:cs typeface="+mn-cs"/>
                <a:sym typeface="Helvetica"/>
              </a:rPr>
              <a:t>已形成立体化品牌效应</a:t>
            </a:r>
          </a:p>
        </p:txBody>
      </p:sp>
      <p:sp>
        <p:nvSpPr>
          <p:cNvPr id="206" name="矩形 12"/>
          <p:cNvSpPr/>
          <p:nvPr/>
        </p:nvSpPr>
        <p:spPr>
          <a:xfrm>
            <a:off x="4644006" y="3238402"/>
            <a:ext cx="4017660" cy="131445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171450" indent="-171450">
              <a:lnSpc>
                <a:spcPct val="130000"/>
              </a:lnSpc>
              <a:spcBef>
                <a:spcPts val="600"/>
              </a:spcBef>
              <a:buSzPct val="100000"/>
              <a:buFont typeface="Arial"/>
              <a:buChar char="•"/>
              <a:defRPr sz="1000" b="1">
                <a:solidFill>
                  <a:srgbClr val="000000"/>
                </a:solidFill>
              </a:defRPr>
            </a:pPr>
            <a:r>
              <a:rPr>
                <a:latin typeface="+mn-lt"/>
                <a:ea typeface="+mn-ea"/>
                <a:cs typeface="+mn-cs"/>
                <a:sym typeface="Helvetica"/>
              </a:rPr>
              <a:t>最高华语辩论殿堂</a:t>
            </a:r>
            <a:r>
              <a:rPr b="0"/>
              <a:t>——</a:t>
            </a:r>
            <a:r>
              <a:rPr sz="800" b="0"/>
              <a:t>“</a:t>
            </a:r>
            <a:r>
              <a:rPr sz="800" b="0">
                <a:latin typeface="+mn-lt"/>
                <a:ea typeface="+mn-ea"/>
                <a:cs typeface="+mn-cs"/>
                <a:sym typeface="Helvetica"/>
              </a:rPr>
              <a:t>新国辩</a:t>
            </a:r>
            <a:r>
              <a:rPr sz="800" b="0"/>
              <a:t>”</a:t>
            </a:r>
            <a:r>
              <a:rPr sz="800" b="0">
                <a:latin typeface="+mn-lt"/>
                <a:ea typeface="+mn-ea"/>
                <a:cs typeface="+mn-cs"/>
                <a:sym typeface="Helvetica"/>
              </a:rPr>
              <a:t>始于</a:t>
            </a:r>
            <a:r>
              <a:rPr sz="800" b="0"/>
              <a:t>2013</a:t>
            </a:r>
            <a:r>
              <a:rPr sz="800" b="0">
                <a:latin typeface="+mn-lt"/>
                <a:ea typeface="+mn-ea"/>
                <a:cs typeface="+mn-cs"/>
                <a:sym typeface="Helvetica"/>
              </a:rPr>
              <a:t>年，由央视国辩时期成名同时活跃于各行各业的知名辩手加持，历时</a:t>
            </a:r>
            <a:r>
              <a:rPr sz="800" b="0"/>
              <a:t>4</a:t>
            </a:r>
            <a:r>
              <a:rPr sz="800" b="0">
                <a:latin typeface="+mn-lt"/>
                <a:ea typeface="+mn-ea"/>
                <a:cs typeface="+mn-cs"/>
                <a:sym typeface="Helvetica"/>
              </a:rPr>
              <a:t>年，已然形成了华语辩论圈年度最高荣誉争夺之舞台，开创了后国辩时代的华语辩论最高殿堂。</a:t>
            </a:r>
          </a:p>
          <a:p>
            <a:pPr marL="171450" indent="-171450">
              <a:lnSpc>
                <a:spcPct val="130000"/>
              </a:lnSpc>
              <a:spcBef>
                <a:spcPts val="600"/>
              </a:spcBef>
              <a:buSzPct val="100000"/>
              <a:buFont typeface="Arial"/>
              <a:buChar char="•"/>
              <a:defRPr sz="1000" b="1">
                <a:solidFill>
                  <a:srgbClr val="000000"/>
                </a:solidFill>
              </a:defRPr>
            </a:pPr>
            <a:r>
              <a:rPr>
                <a:latin typeface="+mn-lt"/>
                <a:ea typeface="+mn-ea"/>
                <a:cs typeface="+mn-cs"/>
                <a:sym typeface="Helvetica"/>
              </a:rPr>
              <a:t>年度华语辩论盛典</a:t>
            </a:r>
            <a:r>
              <a:rPr b="0"/>
              <a:t>——</a:t>
            </a:r>
            <a:r>
              <a:rPr sz="800" b="0"/>
              <a:t>“</a:t>
            </a:r>
            <a:r>
              <a:rPr sz="800" b="0">
                <a:latin typeface="+mn-lt"/>
                <a:ea typeface="+mn-ea"/>
                <a:cs typeface="+mn-cs"/>
                <a:sym typeface="Helvetica"/>
              </a:rPr>
              <a:t>新国辩</a:t>
            </a:r>
            <a:r>
              <a:rPr sz="800" b="0"/>
              <a:t>”</a:t>
            </a:r>
            <a:r>
              <a:rPr sz="800" b="0">
                <a:latin typeface="+mn-lt"/>
                <a:ea typeface="+mn-ea"/>
                <a:cs typeface="+mn-cs"/>
                <a:sym typeface="Helvetica"/>
              </a:rPr>
              <a:t>四年来，一直在比赛形式多元化、辩论竞技专业化以及传播推广大众化不遗余力，通过深入了解辩手需求与未来高校辩论之拓展可能，不断迭代新产品与新服务，力求成为每年一度的</a:t>
            </a:r>
            <a:r>
              <a:rPr sz="800" b="0"/>
              <a:t>“</a:t>
            </a:r>
            <a:r>
              <a:rPr sz="800" b="0">
                <a:latin typeface="+mn-lt"/>
                <a:ea typeface="+mn-ea"/>
                <a:cs typeface="+mn-cs"/>
                <a:sym typeface="Helvetica"/>
              </a:rPr>
              <a:t>华语辩坛奥运会</a:t>
            </a:r>
            <a:r>
              <a:rPr sz="800" b="0"/>
              <a:t>“</a:t>
            </a:r>
            <a:r>
              <a:rPr sz="800" b="0">
                <a:latin typeface="+mn-lt"/>
                <a:ea typeface="+mn-ea"/>
                <a:cs typeface="+mn-cs"/>
                <a:sym typeface="Helvetica"/>
              </a:rPr>
              <a:t>。</a:t>
            </a:r>
          </a:p>
        </p:txBody>
      </p:sp>
      <p:sp>
        <p:nvSpPr>
          <p:cNvPr id="207" name="下箭头 13"/>
          <p:cNvSpPr/>
          <p:nvPr/>
        </p:nvSpPr>
        <p:spPr>
          <a:xfrm>
            <a:off x="539551" y="1070021"/>
            <a:ext cx="617213" cy="1224137"/>
          </a:xfrm>
          <a:custGeom>
            <a:avLst/>
            <a:gdLst/>
            <a:ahLst/>
            <a:cxnLst>
              <a:cxn ang="0">
                <a:pos x="wd2" y="hd2"/>
              </a:cxn>
              <a:cxn ang="5400000">
                <a:pos x="wd2" y="hd2"/>
              </a:cxn>
              <a:cxn ang="10800000">
                <a:pos x="wd2" y="hd2"/>
              </a:cxn>
              <a:cxn ang="16200000">
                <a:pos x="wd2" y="hd2"/>
              </a:cxn>
            </a:cxnLst>
            <a:rect l="0" t="0" r="r" b="b"/>
            <a:pathLst>
              <a:path w="21600" h="21600" extrusionOk="0">
                <a:moveTo>
                  <a:pt x="0" y="16155"/>
                </a:moveTo>
                <a:lnTo>
                  <a:pt x="5400" y="16155"/>
                </a:lnTo>
                <a:lnTo>
                  <a:pt x="5400" y="0"/>
                </a:lnTo>
                <a:lnTo>
                  <a:pt x="16200" y="0"/>
                </a:lnTo>
                <a:lnTo>
                  <a:pt x="16200" y="16155"/>
                </a:lnTo>
                <a:lnTo>
                  <a:pt x="21600" y="16155"/>
                </a:lnTo>
                <a:lnTo>
                  <a:pt x="1080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208" name="下箭头 14"/>
          <p:cNvSpPr/>
          <p:nvPr/>
        </p:nvSpPr>
        <p:spPr>
          <a:xfrm rot="10800000">
            <a:off x="7812360" y="1590516"/>
            <a:ext cx="617212" cy="1224138"/>
          </a:xfrm>
          <a:custGeom>
            <a:avLst/>
            <a:gdLst/>
            <a:ahLst/>
            <a:cxnLst>
              <a:cxn ang="0">
                <a:pos x="wd2" y="hd2"/>
              </a:cxn>
              <a:cxn ang="5400000">
                <a:pos x="wd2" y="hd2"/>
              </a:cxn>
              <a:cxn ang="10800000">
                <a:pos x="wd2" y="hd2"/>
              </a:cxn>
              <a:cxn ang="16200000">
                <a:pos x="wd2" y="hd2"/>
              </a:cxn>
            </a:cxnLst>
            <a:rect l="0" t="0" r="r" b="b"/>
            <a:pathLst>
              <a:path w="21600" h="21600" extrusionOk="0">
                <a:moveTo>
                  <a:pt x="0" y="16155"/>
                </a:moveTo>
                <a:lnTo>
                  <a:pt x="5400" y="16155"/>
                </a:lnTo>
                <a:lnTo>
                  <a:pt x="5400" y="0"/>
                </a:lnTo>
                <a:lnTo>
                  <a:pt x="16200" y="0"/>
                </a:lnTo>
                <a:lnTo>
                  <a:pt x="16200" y="16155"/>
                </a:lnTo>
                <a:lnTo>
                  <a:pt x="21600" y="16155"/>
                </a:lnTo>
                <a:lnTo>
                  <a:pt x="1080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209" name="TextBox 27"/>
          <p:cNvSpPr/>
          <p:nvPr/>
        </p:nvSpPr>
        <p:spPr>
          <a:xfrm>
            <a:off x="6444207" y="1964906"/>
            <a:ext cx="1440161" cy="777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4400">
                <a:solidFill>
                  <a:srgbClr val="FFFFFF"/>
                </a:solidFill>
              </a:defRPr>
            </a:lvl1pPr>
          </a:lstStyle>
          <a:p>
            <a:r>
              <a:t>32%</a:t>
            </a:r>
          </a:p>
        </p:txBody>
      </p:sp>
      <p:sp>
        <p:nvSpPr>
          <p:cNvPr id="210" name="矩形 18"/>
          <p:cNvSpPr/>
          <p:nvPr/>
        </p:nvSpPr>
        <p:spPr>
          <a:xfrm>
            <a:off x="4716016" y="1150170"/>
            <a:ext cx="2952329" cy="73152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30000"/>
              </a:lnSpc>
              <a:defRPr sz="1000">
                <a:solidFill>
                  <a:srgbClr val="FFFFFF"/>
                </a:solidFill>
              </a:defRPr>
            </a:pPr>
            <a:r>
              <a:rPr>
                <a:latin typeface="+mn-lt"/>
                <a:ea typeface="+mn-ea"/>
                <a:cs typeface="+mn-cs"/>
                <a:sym typeface="Helvetica"/>
              </a:rPr>
              <a:t>截止</a:t>
            </a:r>
            <a:r>
              <a:t>2016.12.31</a:t>
            </a:r>
            <a:r>
              <a:rPr>
                <a:latin typeface="+mn-lt"/>
                <a:ea typeface="+mn-ea"/>
                <a:cs typeface="+mn-cs"/>
                <a:sym typeface="Helvetica"/>
              </a:rPr>
              <a:t>，</a:t>
            </a:r>
            <a:r>
              <a:t>#</a:t>
            </a:r>
            <a:r>
              <a:rPr>
                <a:latin typeface="+mn-lt"/>
                <a:ea typeface="+mn-ea"/>
                <a:cs typeface="+mn-cs"/>
                <a:sym typeface="Helvetica"/>
              </a:rPr>
              <a:t>国际华语辩论邀请赛</a:t>
            </a:r>
            <a:r>
              <a:t>#</a:t>
            </a:r>
            <a:r>
              <a:rPr>
                <a:latin typeface="+mn-lt"/>
                <a:ea typeface="+mn-ea"/>
                <a:cs typeface="+mn-cs"/>
                <a:sym typeface="Helvetica"/>
              </a:rPr>
              <a:t>微博话题阅读数达到</a:t>
            </a:r>
            <a:r>
              <a:t>2811.6</a:t>
            </a:r>
            <a:r>
              <a:rPr>
                <a:latin typeface="+mn-lt"/>
                <a:ea typeface="+mn-ea"/>
                <a:cs typeface="+mn-cs"/>
                <a:sym typeface="Helvetica"/>
              </a:rPr>
              <a:t>万，去年同期话题数为</a:t>
            </a:r>
            <a:r>
              <a:t>2125</a:t>
            </a:r>
            <a:r>
              <a:rPr>
                <a:latin typeface="+mn-lt"/>
                <a:ea typeface="+mn-ea"/>
                <a:cs typeface="+mn-cs"/>
                <a:sym typeface="Helvetica"/>
              </a:rPr>
              <a:t>万</a:t>
            </a:r>
            <a:r>
              <a:t>,</a:t>
            </a:r>
            <a:r>
              <a:rPr>
                <a:latin typeface="+mn-lt"/>
                <a:ea typeface="+mn-ea"/>
                <a:cs typeface="+mn-cs"/>
                <a:sym typeface="Helvetica"/>
              </a:rPr>
              <a:t>赛事关注度增长</a:t>
            </a:r>
            <a:r>
              <a:t>32%</a:t>
            </a:r>
            <a:r>
              <a:rPr>
                <a:latin typeface="+mn-lt"/>
                <a:ea typeface="+mn-ea"/>
                <a:cs typeface="+mn-cs"/>
                <a:sym typeface="Helvetica"/>
              </a:rPr>
              <a:t>。</a:t>
            </a:r>
          </a:p>
        </p:txBody>
      </p:sp>
      <p:pic>
        <p:nvPicPr>
          <p:cNvPr id="211" name="图片 19" descr="图片 19"/>
          <p:cNvPicPr>
            <a:picLocks noChangeAspect="1"/>
          </p:cNvPicPr>
          <p:nvPr/>
        </p:nvPicPr>
        <p:blipFill>
          <a:blip r:embed="rId2" cstate="print">
            <a:extLst/>
          </a:blip>
          <a:stretch>
            <a:fillRect/>
          </a:stretch>
        </p:blipFill>
        <p:spPr>
          <a:xfrm>
            <a:off x="467752" y="1078162"/>
            <a:ext cx="3891573" cy="1730188"/>
          </a:xfrm>
          <a:prstGeom prst="rect">
            <a:avLst/>
          </a:prstGeom>
          <a:ln w="12700">
            <a:miter lim="400000"/>
          </a:ln>
        </p:spPr>
      </p:pic>
      <p:sp>
        <p:nvSpPr>
          <p:cNvPr id="212" name="矩形 20"/>
          <p:cNvSpPr/>
          <p:nvPr/>
        </p:nvSpPr>
        <p:spPr>
          <a:xfrm>
            <a:off x="3812145" y="2498500"/>
            <a:ext cx="495838" cy="307855"/>
          </a:xfrm>
          <a:prstGeom prst="rect">
            <a:avLst/>
          </a:prstGeom>
          <a:ln w="12700">
            <a:solidFill>
              <a:srgbClr val="FA7C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213" name="图片 22" descr="图片 22"/>
          <p:cNvPicPr>
            <a:picLocks noChangeAspect="1"/>
          </p:cNvPicPr>
          <p:nvPr/>
        </p:nvPicPr>
        <p:blipFill>
          <a:blip r:embed="rId3" cstate="print">
            <a:extLst/>
          </a:blip>
          <a:stretch>
            <a:fillRect/>
          </a:stretch>
        </p:blipFill>
        <p:spPr>
          <a:xfrm>
            <a:off x="467752" y="2914554"/>
            <a:ext cx="3544018" cy="1757169"/>
          </a:xfrm>
          <a:prstGeom prst="rect">
            <a:avLst/>
          </a:prstGeom>
          <a:ln w="12700">
            <a:miter lim="400000"/>
          </a:ln>
        </p:spPr>
      </p:pic>
      <p:sp>
        <p:nvSpPr>
          <p:cNvPr id="214" name="TextBox 23"/>
          <p:cNvSpPr/>
          <p:nvPr/>
        </p:nvSpPr>
        <p:spPr>
          <a:xfrm>
            <a:off x="2286244" y="4279913"/>
            <a:ext cx="1725525"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800"/>
            </a:pPr>
            <a:r>
              <a:t>*</a:t>
            </a:r>
            <a:r>
              <a:rPr>
                <a:latin typeface="+mn-lt"/>
                <a:ea typeface="+mn-ea"/>
                <a:cs typeface="+mn-cs"/>
                <a:sym typeface="Helvetica"/>
              </a:rPr>
              <a:t>罗淼，四川大学辩论队指导老师，《奇葩说》人气选手</a:t>
            </a:r>
          </a:p>
        </p:txBody>
      </p:sp>
    </p:spTree>
  </p:cSld>
  <p:clrMapOvr>
    <a:masterClrMapping/>
  </p:clrMapOvr>
  <p:transition spd="slow">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矩形 1"/>
          <p:cNvSpPr/>
          <p:nvPr/>
        </p:nvSpPr>
        <p:spPr>
          <a:xfrm>
            <a:off x="0" y="-1"/>
            <a:ext cx="9144000" cy="960719"/>
          </a:xfrm>
          <a:prstGeom prst="rect">
            <a:avLst/>
          </a:prstGeom>
          <a:solidFill>
            <a:srgbClr val="392C47"/>
          </a:solidFill>
          <a:ln w="12700">
            <a:miter lim="400000"/>
          </a:ln>
        </p:spPr>
        <p:txBody>
          <a:bodyPr lIns="45719" rIns="45719" anchor="ctr"/>
          <a:lstStyle/>
          <a:p>
            <a:pPr algn="ctr">
              <a:defRPr>
                <a:solidFill>
                  <a:srgbClr val="FFFFFF"/>
                </a:solidFill>
              </a:defRPr>
            </a:pPr>
            <a:endParaRPr/>
          </a:p>
        </p:txBody>
      </p:sp>
      <p:grpSp>
        <p:nvGrpSpPr>
          <p:cNvPr id="220" name="组 2"/>
          <p:cNvGrpSpPr/>
          <p:nvPr/>
        </p:nvGrpSpPr>
        <p:grpSpPr>
          <a:xfrm>
            <a:off x="180430" y="96362"/>
            <a:ext cx="3767792" cy="777241"/>
            <a:chOff x="0" y="0"/>
            <a:chExt cx="3767791" cy="777240"/>
          </a:xfrm>
        </p:grpSpPr>
        <p:sp>
          <p:nvSpPr>
            <p:cNvPr id="217" name="文本框 3"/>
            <p:cNvSpPr/>
            <p:nvPr/>
          </p:nvSpPr>
          <p:spPr>
            <a:xfrm>
              <a:off x="443836" y="390801"/>
              <a:ext cx="3323956" cy="269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nSpc>
                  <a:spcPct val="130000"/>
                </a:lnSpc>
                <a:defRPr sz="1000">
                  <a:solidFill>
                    <a:srgbClr val="F2F2F2"/>
                  </a:solidFill>
                </a:defRPr>
              </a:pPr>
              <a:r>
                <a:t>2017</a:t>
              </a:r>
              <a:r>
                <a:rPr>
                  <a:latin typeface="+mn-lt"/>
                  <a:ea typeface="+mn-ea"/>
                  <a:cs typeface="+mn-cs"/>
                  <a:sym typeface="Helvetica"/>
                </a:rPr>
                <a:t>【国际华语辩论邀请赛】报告</a:t>
              </a:r>
            </a:p>
          </p:txBody>
        </p:sp>
        <p:sp>
          <p:nvSpPr>
            <p:cNvPr id="218" name="文本框 4"/>
            <p:cNvSpPr/>
            <p:nvPr/>
          </p:nvSpPr>
          <p:spPr>
            <a:xfrm>
              <a:off x="443837" y="84189"/>
              <a:ext cx="1120141" cy="4470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2000">
                  <a:solidFill>
                    <a:srgbClr val="FFFFFF"/>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办赛简介</a:t>
              </a:r>
            </a:p>
          </p:txBody>
        </p:sp>
        <p:sp>
          <p:nvSpPr>
            <p:cNvPr id="219" name="文本框 5"/>
            <p:cNvSpPr/>
            <p:nvPr/>
          </p:nvSpPr>
          <p:spPr>
            <a:xfrm>
              <a:off x="0" y="0"/>
              <a:ext cx="413827" cy="777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4400">
                  <a:solidFill>
                    <a:srgbClr val="FFFFFF"/>
                  </a:solidFill>
                </a:defRPr>
              </a:lvl1pPr>
            </a:lstStyle>
            <a:p>
              <a:r>
                <a:t>2</a:t>
              </a:r>
            </a:p>
          </p:txBody>
        </p:sp>
      </p:grpSp>
      <p:sp>
        <p:nvSpPr>
          <p:cNvPr id="221" name="矩形 20"/>
          <p:cNvSpPr/>
          <p:nvPr/>
        </p:nvSpPr>
        <p:spPr>
          <a:xfrm>
            <a:off x="0" y="2931790"/>
            <a:ext cx="9144000" cy="2211710"/>
          </a:xfrm>
          <a:prstGeom prst="rect">
            <a:avLst/>
          </a:prstGeom>
          <a:solidFill>
            <a:srgbClr val="392C47"/>
          </a:solidFill>
          <a:ln w="12700">
            <a:miter lim="400000"/>
          </a:ln>
        </p:spPr>
        <p:txBody>
          <a:bodyPr lIns="45719" rIns="45719" anchor="ctr"/>
          <a:lstStyle/>
          <a:p>
            <a:pPr algn="ctr">
              <a:defRPr>
                <a:solidFill>
                  <a:srgbClr val="FFFFFF"/>
                </a:solidFill>
              </a:defRPr>
            </a:pPr>
            <a:endParaRPr/>
          </a:p>
        </p:txBody>
      </p:sp>
      <p:sp>
        <p:nvSpPr>
          <p:cNvPr id="222" name="矩形 38"/>
          <p:cNvSpPr/>
          <p:nvPr/>
        </p:nvSpPr>
        <p:spPr>
          <a:xfrm>
            <a:off x="592234" y="3795886"/>
            <a:ext cx="2324374" cy="5359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lnSpc>
                <a:spcPct val="150000"/>
              </a:lnSpc>
              <a:defRPr sz="1000">
                <a:solidFill>
                  <a:srgbClr val="FFFFFF"/>
                </a:solidFill>
                <a:latin typeface="+mn-lt"/>
                <a:ea typeface="+mn-ea"/>
                <a:cs typeface="+mn-cs"/>
                <a:sym typeface="Helvetica"/>
              </a:defRPr>
            </a:pPr>
            <a:r>
              <a:t>历时6个月，广邀全球15个辩论圈24支顶级高校华语辩论队，华山论剑。</a:t>
            </a:r>
          </a:p>
        </p:txBody>
      </p:sp>
      <p:sp>
        <p:nvSpPr>
          <p:cNvPr id="223" name="矩形 39"/>
          <p:cNvSpPr/>
          <p:nvPr/>
        </p:nvSpPr>
        <p:spPr>
          <a:xfrm>
            <a:off x="592232" y="3424299"/>
            <a:ext cx="2324375" cy="345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b="1">
                <a:solidFill>
                  <a:srgbClr val="FFFFFF"/>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正赛</a:t>
            </a:r>
          </a:p>
        </p:txBody>
      </p:sp>
      <p:sp>
        <p:nvSpPr>
          <p:cNvPr id="224" name="矩形 40"/>
          <p:cNvSpPr/>
          <p:nvPr/>
        </p:nvSpPr>
        <p:spPr>
          <a:xfrm>
            <a:off x="3256529" y="3795886"/>
            <a:ext cx="2324374" cy="802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lnSpc>
                <a:spcPct val="150000"/>
              </a:lnSpc>
              <a:defRPr sz="1000">
                <a:solidFill>
                  <a:srgbClr val="FFFFFF"/>
                </a:solidFill>
                <a:latin typeface="+mn-lt"/>
                <a:ea typeface="+mn-ea"/>
                <a:cs typeface="+mn-cs"/>
                <a:sym typeface="Helvetica"/>
              </a:defRPr>
            </a:pPr>
            <a:r>
              <a:t>率先在顶级赛事引入1vs1的个人赛，【全能挑战赛】呈现了快节奏、连贯性强，且具有极强舞台表现力的辩论。</a:t>
            </a:r>
          </a:p>
        </p:txBody>
      </p:sp>
      <p:sp>
        <p:nvSpPr>
          <p:cNvPr id="225" name="矩形 41"/>
          <p:cNvSpPr/>
          <p:nvPr/>
        </p:nvSpPr>
        <p:spPr>
          <a:xfrm>
            <a:off x="3256529" y="3424299"/>
            <a:ext cx="2324374" cy="345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b="1">
                <a:solidFill>
                  <a:srgbClr val="FFFFFF"/>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全能挑战赛</a:t>
            </a:r>
          </a:p>
        </p:txBody>
      </p:sp>
      <p:sp>
        <p:nvSpPr>
          <p:cNvPr id="226" name="矩形 42"/>
          <p:cNvSpPr/>
          <p:nvPr/>
        </p:nvSpPr>
        <p:spPr>
          <a:xfrm>
            <a:off x="5920825" y="3795886"/>
            <a:ext cx="2324374" cy="802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lnSpc>
                <a:spcPct val="150000"/>
              </a:lnSpc>
              <a:defRPr sz="1000">
                <a:solidFill>
                  <a:srgbClr val="FFFFFF"/>
                </a:solidFill>
                <a:latin typeface="+mn-lt"/>
                <a:ea typeface="+mn-ea"/>
                <a:cs typeface="+mn-cs"/>
                <a:sym typeface="Helvetica"/>
              </a:defRPr>
            </a:lvl1pPr>
          </a:lstStyle>
          <a:p>
            <a:r>
              <a:t>辩论的决策作用长久以来被淡化与忽视，这次让顶尖辩论人用辩论的方式决定一件辩论的事情。</a:t>
            </a:r>
          </a:p>
        </p:txBody>
      </p:sp>
      <p:sp>
        <p:nvSpPr>
          <p:cNvPr id="227" name="矩形 43"/>
          <p:cNvSpPr/>
          <p:nvPr/>
        </p:nvSpPr>
        <p:spPr>
          <a:xfrm>
            <a:off x="5920825" y="3424299"/>
            <a:ext cx="2324374" cy="345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b="1">
                <a:solidFill>
                  <a:srgbClr val="FFFFFF"/>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群议辩论</a:t>
            </a:r>
          </a:p>
        </p:txBody>
      </p:sp>
      <p:pic>
        <p:nvPicPr>
          <p:cNvPr id="228" name="图片 9" descr="图片 9"/>
          <p:cNvPicPr>
            <a:picLocks noChangeAspect="1"/>
          </p:cNvPicPr>
          <p:nvPr/>
        </p:nvPicPr>
        <p:blipFill>
          <a:blip r:embed="rId2" cstate="print">
            <a:extLst/>
          </a:blip>
          <a:stretch>
            <a:fillRect/>
          </a:stretch>
        </p:blipFill>
        <p:spPr>
          <a:xfrm>
            <a:off x="-2" y="960717"/>
            <a:ext cx="3051094" cy="1949536"/>
          </a:xfrm>
          <a:prstGeom prst="rect">
            <a:avLst/>
          </a:prstGeom>
          <a:ln w="12700">
            <a:miter lim="400000"/>
          </a:ln>
        </p:spPr>
      </p:pic>
      <p:pic>
        <p:nvPicPr>
          <p:cNvPr id="229" name="图片 8" descr="图片 8"/>
          <p:cNvPicPr>
            <a:picLocks noChangeAspect="1"/>
          </p:cNvPicPr>
          <p:nvPr/>
        </p:nvPicPr>
        <p:blipFill>
          <a:blip r:embed="rId3" cstate="print">
            <a:extLst/>
          </a:blip>
          <a:stretch>
            <a:fillRect/>
          </a:stretch>
        </p:blipFill>
        <p:spPr>
          <a:xfrm>
            <a:off x="2727193" y="959493"/>
            <a:ext cx="3455328" cy="1943624"/>
          </a:xfrm>
          <a:prstGeom prst="rect">
            <a:avLst/>
          </a:prstGeom>
          <a:ln w="12700">
            <a:miter lim="400000"/>
          </a:ln>
        </p:spPr>
      </p:pic>
      <p:sp>
        <p:nvSpPr>
          <p:cNvPr id="230" name="矩形 31"/>
          <p:cNvSpPr/>
          <p:nvPr/>
        </p:nvSpPr>
        <p:spPr>
          <a:xfrm>
            <a:off x="1475655" y="2653025"/>
            <a:ext cx="557531" cy="557531"/>
          </a:xfrm>
          <a:prstGeom prst="ellipse">
            <a:avLst/>
          </a:prstGeom>
          <a:solidFill>
            <a:srgbClr val="FFFFFF"/>
          </a:solidFill>
          <a:ln w="28575">
            <a:solidFill>
              <a:srgbClr val="392C47"/>
            </a:solidFill>
          </a:ln>
        </p:spPr>
        <p:txBody>
          <a:bodyPr lIns="45719" rIns="45719" anchor="ctr"/>
          <a:lstStyle/>
          <a:p>
            <a:pPr algn="ctr">
              <a:defRPr sz="1400">
                <a:solidFill>
                  <a:srgbClr val="FFFFFF"/>
                </a:solidFill>
              </a:defRPr>
            </a:pPr>
            <a:endParaRPr/>
          </a:p>
        </p:txBody>
      </p:sp>
      <p:grpSp>
        <p:nvGrpSpPr>
          <p:cNvPr id="237" name="组合 15"/>
          <p:cNvGrpSpPr/>
          <p:nvPr/>
        </p:nvGrpSpPr>
        <p:grpSpPr>
          <a:xfrm>
            <a:off x="1617468" y="2775124"/>
            <a:ext cx="273905" cy="313330"/>
            <a:chOff x="0" y="0"/>
            <a:chExt cx="273904" cy="313328"/>
          </a:xfrm>
        </p:grpSpPr>
        <p:sp>
          <p:nvSpPr>
            <p:cNvPr id="231" name="Freeform 7"/>
            <p:cNvSpPr/>
            <p:nvPr/>
          </p:nvSpPr>
          <p:spPr>
            <a:xfrm>
              <a:off x="-1" y="0"/>
              <a:ext cx="215805" cy="2739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lnTo>
                    <a:pt x="21600" y="21600"/>
                  </a:lnTo>
                  <a:close/>
                  <a:moveTo>
                    <a:pt x="1973" y="20045"/>
                  </a:moveTo>
                  <a:lnTo>
                    <a:pt x="19627" y="20045"/>
                  </a:lnTo>
                  <a:lnTo>
                    <a:pt x="19627" y="1473"/>
                  </a:lnTo>
                  <a:lnTo>
                    <a:pt x="1973" y="1473"/>
                  </a:lnTo>
                  <a:lnTo>
                    <a:pt x="1973" y="20045"/>
                  </a:lnTo>
                  <a:close/>
                </a:path>
              </a:pathLst>
            </a:custGeom>
            <a:solidFill>
              <a:srgbClr val="392C47"/>
            </a:solidFill>
            <a:ln w="12700" cap="flat">
              <a:noFill/>
              <a:miter lim="400000"/>
            </a:ln>
            <a:effectLst/>
          </p:spPr>
          <p:txBody>
            <a:bodyPr wrap="square" lIns="45719" tIns="45719" rIns="45719" bIns="45719" numCol="1" anchor="t">
              <a:noAutofit/>
            </a:bodyPr>
            <a:lstStyle/>
            <a:p>
              <a:endParaRPr/>
            </a:p>
          </p:txBody>
        </p:sp>
        <p:sp>
          <p:nvSpPr>
            <p:cNvPr id="232" name="Rectangle 8"/>
            <p:cNvSpPr/>
            <p:nvPr/>
          </p:nvSpPr>
          <p:spPr>
            <a:xfrm>
              <a:off x="48763" y="117239"/>
              <a:ext cx="117240" cy="19714"/>
            </a:xfrm>
            <a:prstGeom prst="rect">
              <a:avLst/>
            </a:prstGeom>
            <a:solidFill>
              <a:srgbClr val="392C47"/>
            </a:solidFill>
            <a:ln w="12700" cap="flat">
              <a:noFill/>
              <a:miter lim="400000"/>
            </a:ln>
            <a:effectLst/>
          </p:spPr>
          <p:txBody>
            <a:bodyPr wrap="square" lIns="45719" tIns="45719" rIns="45719" bIns="45719" numCol="1" anchor="t">
              <a:noAutofit/>
            </a:bodyPr>
            <a:lstStyle/>
            <a:p>
              <a:endParaRPr/>
            </a:p>
          </p:txBody>
        </p:sp>
        <p:sp>
          <p:nvSpPr>
            <p:cNvPr id="233" name="Rectangle 9"/>
            <p:cNvSpPr/>
            <p:nvPr/>
          </p:nvSpPr>
          <p:spPr>
            <a:xfrm>
              <a:off x="48763" y="156664"/>
              <a:ext cx="117240" cy="19714"/>
            </a:xfrm>
            <a:prstGeom prst="rect">
              <a:avLst/>
            </a:prstGeom>
            <a:solidFill>
              <a:srgbClr val="392C47"/>
            </a:solidFill>
            <a:ln w="12700" cap="flat">
              <a:noFill/>
              <a:miter lim="400000"/>
            </a:ln>
            <a:effectLst/>
          </p:spPr>
          <p:txBody>
            <a:bodyPr wrap="square" lIns="45719" tIns="45719" rIns="45719" bIns="45719" numCol="1" anchor="t">
              <a:noAutofit/>
            </a:bodyPr>
            <a:lstStyle/>
            <a:p>
              <a:endParaRPr/>
            </a:p>
          </p:txBody>
        </p:sp>
        <p:sp>
          <p:nvSpPr>
            <p:cNvPr id="234" name="Rectangle 10"/>
            <p:cNvSpPr/>
            <p:nvPr/>
          </p:nvSpPr>
          <p:spPr>
            <a:xfrm>
              <a:off x="48763" y="196090"/>
              <a:ext cx="117240" cy="18676"/>
            </a:xfrm>
            <a:prstGeom prst="rect">
              <a:avLst/>
            </a:prstGeom>
            <a:solidFill>
              <a:srgbClr val="392C47"/>
            </a:solidFill>
            <a:ln w="12700" cap="flat">
              <a:noFill/>
              <a:miter lim="400000"/>
            </a:ln>
            <a:effectLst/>
          </p:spPr>
          <p:txBody>
            <a:bodyPr wrap="square" lIns="45719" tIns="45719" rIns="45719" bIns="45719" numCol="1" anchor="t">
              <a:noAutofit/>
            </a:bodyPr>
            <a:lstStyle/>
            <a:p>
              <a:endParaRPr/>
            </a:p>
          </p:txBody>
        </p:sp>
        <p:sp>
          <p:nvSpPr>
            <p:cNvPr id="235" name="Rectangle 11"/>
            <p:cNvSpPr/>
            <p:nvPr/>
          </p:nvSpPr>
          <p:spPr>
            <a:xfrm>
              <a:off x="48763" y="77813"/>
              <a:ext cx="59139" cy="19714"/>
            </a:xfrm>
            <a:prstGeom prst="rect">
              <a:avLst/>
            </a:prstGeom>
            <a:solidFill>
              <a:srgbClr val="392C47"/>
            </a:solidFill>
            <a:ln w="12700" cap="flat">
              <a:noFill/>
              <a:miter lim="400000"/>
            </a:ln>
            <a:effectLst/>
          </p:spPr>
          <p:txBody>
            <a:bodyPr wrap="square" lIns="45719" tIns="45719" rIns="45719" bIns="45719" numCol="1" anchor="t">
              <a:noAutofit/>
            </a:bodyPr>
            <a:lstStyle/>
            <a:p>
              <a:endParaRPr/>
            </a:p>
          </p:txBody>
        </p:sp>
        <p:sp>
          <p:nvSpPr>
            <p:cNvPr id="236" name="Freeform 12"/>
            <p:cNvSpPr/>
            <p:nvPr/>
          </p:nvSpPr>
          <p:spPr>
            <a:xfrm>
              <a:off x="68475" y="38387"/>
              <a:ext cx="205430" cy="2749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20051"/>
                  </a:lnTo>
                  <a:lnTo>
                    <a:pt x="19527" y="20051"/>
                  </a:lnTo>
                  <a:lnTo>
                    <a:pt x="19527" y="1549"/>
                  </a:lnTo>
                  <a:lnTo>
                    <a:pt x="17455" y="1549"/>
                  </a:lnTo>
                  <a:lnTo>
                    <a:pt x="17455" y="0"/>
                  </a:lnTo>
                  <a:lnTo>
                    <a:pt x="21600" y="0"/>
                  </a:lnTo>
                  <a:lnTo>
                    <a:pt x="21600" y="21600"/>
                  </a:lnTo>
                  <a:close/>
                </a:path>
              </a:pathLst>
            </a:custGeom>
            <a:solidFill>
              <a:srgbClr val="392C47"/>
            </a:solidFill>
            <a:ln w="12700" cap="flat">
              <a:noFill/>
              <a:miter lim="400000"/>
            </a:ln>
            <a:effectLst/>
          </p:spPr>
          <p:txBody>
            <a:bodyPr wrap="square" lIns="45719" tIns="45719" rIns="45719" bIns="45719" numCol="1" anchor="t">
              <a:noAutofit/>
            </a:bodyPr>
            <a:lstStyle/>
            <a:p>
              <a:endParaRPr/>
            </a:p>
          </p:txBody>
        </p:sp>
      </p:grpSp>
      <p:sp>
        <p:nvSpPr>
          <p:cNvPr id="238" name="矩形 31"/>
          <p:cNvSpPr/>
          <p:nvPr/>
        </p:nvSpPr>
        <p:spPr>
          <a:xfrm>
            <a:off x="4139951" y="2653025"/>
            <a:ext cx="557531" cy="557531"/>
          </a:xfrm>
          <a:prstGeom prst="ellipse">
            <a:avLst/>
          </a:prstGeom>
          <a:solidFill>
            <a:srgbClr val="FFFFFF"/>
          </a:solidFill>
          <a:ln w="28575">
            <a:solidFill>
              <a:srgbClr val="392C47"/>
            </a:solidFill>
          </a:ln>
        </p:spPr>
        <p:txBody>
          <a:bodyPr lIns="45719" rIns="45719" anchor="ctr"/>
          <a:lstStyle/>
          <a:p>
            <a:pPr algn="ctr">
              <a:defRPr sz="1400">
                <a:solidFill>
                  <a:srgbClr val="FFFFFF"/>
                </a:solidFill>
              </a:defRPr>
            </a:pPr>
            <a:endParaRPr/>
          </a:p>
        </p:txBody>
      </p:sp>
      <p:sp>
        <p:nvSpPr>
          <p:cNvPr id="239" name="Freeform 13"/>
          <p:cNvSpPr/>
          <p:nvPr/>
        </p:nvSpPr>
        <p:spPr>
          <a:xfrm>
            <a:off x="4261532" y="2784980"/>
            <a:ext cx="314369" cy="293619"/>
          </a:xfrm>
          <a:custGeom>
            <a:avLst/>
            <a:gdLst/>
            <a:ahLst/>
            <a:cxnLst>
              <a:cxn ang="0">
                <a:pos x="wd2" y="hd2"/>
              </a:cxn>
              <a:cxn ang="5400000">
                <a:pos x="wd2" y="hd2"/>
              </a:cxn>
              <a:cxn ang="10800000">
                <a:pos x="wd2" y="hd2"/>
              </a:cxn>
              <a:cxn ang="16200000">
                <a:pos x="wd2" y="hd2"/>
              </a:cxn>
            </a:cxnLst>
            <a:rect l="0" t="0" r="r" b="b"/>
            <a:pathLst>
              <a:path w="21600" h="21600" extrusionOk="0">
                <a:moveTo>
                  <a:pt x="6750" y="21600"/>
                </a:moveTo>
                <a:cubicBezTo>
                  <a:pt x="4894" y="21600"/>
                  <a:pt x="3206" y="20880"/>
                  <a:pt x="2025" y="19440"/>
                </a:cubicBezTo>
                <a:cubicBezTo>
                  <a:pt x="675" y="18180"/>
                  <a:pt x="0" y="16380"/>
                  <a:pt x="0" y="14400"/>
                </a:cubicBezTo>
                <a:cubicBezTo>
                  <a:pt x="0" y="12420"/>
                  <a:pt x="675" y="10620"/>
                  <a:pt x="2025" y="9360"/>
                </a:cubicBezTo>
                <a:cubicBezTo>
                  <a:pt x="9788" y="360"/>
                  <a:pt x="9788" y="360"/>
                  <a:pt x="9788" y="360"/>
                </a:cubicBezTo>
                <a:cubicBezTo>
                  <a:pt x="10800" y="1440"/>
                  <a:pt x="10800" y="1440"/>
                  <a:pt x="10800" y="1440"/>
                </a:cubicBezTo>
                <a:cubicBezTo>
                  <a:pt x="2869" y="10260"/>
                  <a:pt x="2869" y="10260"/>
                  <a:pt x="2869" y="10260"/>
                </a:cubicBezTo>
                <a:cubicBezTo>
                  <a:pt x="1856" y="11340"/>
                  <a:pt x="1350" y="12780"/>
                  <a:pt x="1350" y="14400"/>
                </a:cubicBezTo>
                <a:cubicBezTo>
                  <a:pt x="1350" y="16020"/>
                  <a:pt x="1856" y="17460"/>
                  <a:pt x="2869" y="18540"/>
                </a:cubicBezTo>
                <a:cubicBezTo>
                  <a:pt x="3881" y="19620"/>
                  <a:pt x="5231" y="20160"/>
                  <a:pt x="6750" y="20160"/>
                </a:cubicBezTo>
                <a:cubicBezTo>
                  <a:pt x="8269" y="20160"/>
                  <a:pt x="9619" y="19620"/>
                  <a:pt x="10631" y="18540"/>
                </a:cubicBezTo>
                <a:cubicBezTo>
                  <a:pt x="19069" y="8820"/>
                  <a:pt x="19069" y="8820"/>
                  <a:pt x="19069" y="8820"/>
                </a:cubicBezTo>
                <a:cubicBezTo>
                  <a:pt x="19913" y="7920"/>
                  <a:pt x="20250" y="6840"/>
                  <a:pt x="20250" y="5760"/>
                </a:cubicBezTo>
                <a:cubicBezTo>
                  <a:pt x="20250" y="4680"/>
                  <a:pt x="19913" y="3600"/>
                  <a:pt x="19069" y="2700"/>
                </a:cubicBezTo>
                <a:cubicBezTo>
                  <a:pt x="18225" y="1800"/>
                  <a:pt x="17213" y="1440"/>
                  <a:pt x="16200" y="1440"/>
                </a:cubicBezTo>
                <a:cubicBezTo>
                  <a:pt x="15187" y="1440"/>
                  <a:pt x="14175" y="1800"/>
                  <a:pt x="13331" y="2700"/>
                </a:cubicBezTo>
                <a:cubicBezTo>
                  <a:pt x="4894" y="12420"/>
                  <a:pt x="4894" y="12420"/>
                  <a:pt x="4894" y="12420"/>
                </a:cubicBezTo>
                <a:cubicBezTo>
                  <a:pt x="3713" y="13500"/>
                  <a:pt x="3713" y="15300"/>
                  <a:pt x="4894" y="16380"/>
                </a:cubicBezTo>
                <a:cubicBezTo>
                  <a:pt x="5400" y="16920"/>
                  <a:pt x="6075" y="17280"/>
                  <a:pt x="6750" y="17280"/>
                </a:cubicBezTo>
                <a:cubicBezTo>
                  <a:pt x="6750" y="17280"/>
                  <a:pt x="6750" y="17280"/>
                  <a:pt x="6750" y="17280"/>
                </a:cubicBezTo>
                <a:cubicBezTo>
                  <a:pt x="7425" y="17280"/>
                  <a:pt x="8100" y="16920"/>
                  <a:pt x="8606" y="16380"/>
                </a:cubicBezTo>
                <a:cubicBezTo>
                  <a:pt x="16875" y="7380"/>
                  <a:pt x="16875" y="7380"/>
                  <a:pt x="16875" y="7380"/>
                </a:cubicBezTo>
                <a:cubicBezTo>
                  <a:pt x="17719" y="8460"/>
                  <a:pt x="17719" y="8460"/>
                  <a:pt x="17719" y="8460"/>
                </a:cubicBezTo>
                <a:cubicBezTo>
                  <a:pt x="9619" y="17460"/>
                  <a:pt x="9619" y="17460"/>
                  <a:pt x="9619" y="17460"/>
                </a:cubicBezTo>
                <a:cubicBezTo>
                  <a:pt x="8775" y="18360"/>
                  <a:pt x="7763" y="18720"/>
                  <a:pt x="6750" y="18720"/>
                </a:cubicBezTo>
                <a:cubicBezTo>
                  <a:pt x="6750" y="18720"/>
                  <a:pt x="6750" y="18720"/>
                  <a:pt x="6750" y="18720"/>
                </a:cubicBezTo>
                <a:cubicBezTo>
                  <a:pt x="5738" y="18720"/>
                  <a:pt x="4725" y="18360"/>
                  <a:pt x="3881" y="17460"/>
                </a:cubicBezTo>
                <a:cubicBezTo>
                  <a:pt x="2362" y="15840"/>
                  <a:pt x="2362" y="12960"/>
                  <a:pt x="3881" y="11340"/>
                </a:cubicBezTo>
                <a:cubicBezTo>
                  <a:pt x="12319" y="1620"/>
                  <a:pt x="12319" y="1620"/>
                  <a:pt x="12319" y="1620"/>
                </a:cubicBezTo>
                <a:cubicBezTo>
                  <a:pt x="13331" y="540"/>
                  <a:pt x="14681" y="0"/>
                  <a:pt x="16200" y="0"/>
                </a:cubicBezTo>
                <a:cubicBezTo>
                  <a:pt x="17719" y="0"/>
                  <a:pt x="19069" y="540"/>
                  <a:pt x="20081" y="1620"/>
                </a:cubicBezTo>
                <a:cubicBezTo>
                  <a:pt x="21094" y="2700"/>
                  <a:pt x="21600" y="4140"/>
                  <a:pt x="21600" y="5760"/>
                </a:cubicBezTo>
                <a:cubicBezTo>
                  <a:pt x="21600" y="7380"/>
                  <a:pt x="21094" y="8820"/>
                  <a:pt x="20081" y="9900"/>
                </a:cubicBezTo>
                <a:cubicBezTo>
                  <a:pt x="11475" y="19440"/>
                  <a:pt x="11475" y="19440"/>
                  <a:pt x="11475" y="19440"/>
                </a:cubicBezTo>
                <a:cubicBezTo>
                  <a:pt x="10294" y="20880"/>
                  <a:pt x="8606" y="21600"/>
                  <a:pt x="6750" y="21600"/>
                </a:cubicBezTo>
              </a:path>
            </a:pathLst>
          </a:custGeom>
          <a:solidFill>
            <a:srgbClr val="392C47"/>
          </a:solidFill>
          <a:ln w="12700">
            <a:miter lim="400000"/>
          </a:ln>
        </p:spPr>
        <p:txBody>
          <a:bodyPr lIns="45719" rIns="45719"/>
          <a:lstStyle/>
          <a:p>
            <a:endParaRPr/>
          </a:p>
        </p:txBody>
      </p:sp>
      <p:pic>
        <p:nvPicPr>
          <p:cNvPr id="240" name="图片 13" descr="图片 13"/>
          <p:cNvPicPr>
            <a:picLocks noChangeAspect="1"/>
          </p:cNvPicPr>
          <p:nvPr/>
        </p:nvPicPr>
        <p:blipFill>
          <a:blip r:embed="rId4" cstate="print">
            <a:extLst/>
          </a:blip>
          <a:stretch>
            <a:fillRect/>
          </a:stretch>
        </p:blipFill>
        <p:spPr>
          <a:xfrm>
            <a:off x="6182521" y="959493"/>
            <a:ext cx="2966842" cy="1950760"/>
          </a:xfrm>
          <a:prstGeom prst="rect">
            <a:avLst/>
          </a:prstGeom>
          <a:ln w="12700">
            <a:miter lim="400000"/>
          </a:ln>
        </p:spPr>
      </p:pic>
      <p:sp>
        <p:nvSpPr>
          <p:cNvPr id="241" name="矩形 31"/>
          <p:cNvSpPr/>
          <p:nvPr/>
        </p:nvSpPr>
        <p:spPr>
          <a:xfrm>
            <a:off x="6804248" y="2653025"/>
            <a:ext cx="557531" cy="557531"/>
          </a:xfrm>
          <a:prstGeom prst="ellipse">
            <a:avLst/>
          </a:prstGeom>
          <a:solidFill>
            <a:srgbClr val="FFFFFF"/>
          </a:solidFill>
          <a:ln w="28575">
            <a:solidFill>
              <a:srgbClr val="392C47"/>
            </a:solidFill>
          </a:ln>
        </p:spPr>
        <p:txBody>
          <a:bodyPr lIns="45719" rIns="45719" anchor="ctr"/>
          <a:lstStyle/>
          <a:p>
            <a:pPr algn="ctr">
              <a:defRPr sz="1400">
                <a:solidFill>
                  <a:srgbClr val="FFFFFF"/>
                </a:solidFill>
              </a:defRPr>
            </a:pPr>
            <a:endParaRPr/>
          </a:p>
        </p:txBody>
      </p:sp>
      <p:grpSp>
        <p:nvGrpSpPr>
          <p:cNvPr id="247" name="组合 27"/>
          <p:cNvGrpSpPr/>
          <p:nvPr/>
        </p:nvGrpSpPr>
        <p:grpSpPr>
          <a:xfrm>
            <a:off x="6946059" y="2759293"/>
            <a:ext cx="273905" cy="314369"/>
            <a:chOff x="0" y="0"/>
            <a:chExt cx="273903" cy="314367"/>
          </a:xfrm>
        </p:grpSpPr>
        <p:sp>
          <p:nvSpPr>
            <p:cNvPr id="242" name="Freeform 16"/>
            <p:cNvSpPr/>
            <p:nvPr/>
          </p:nvSpPr>
          <p:spPr>
            <a:xfrm>
              <a:off x="-1" y="44612"/>
              <a:ext cx="273905" cy="26975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21" y="21600"/>
                    <a:pt x="0" y="16691"/>
                    <a:pt x="0" y="10604"/>
                  </a:cubicBezTo>
                  <a:cubicBezTo>
                    <a:pt x="0" y="5498"/>
                    <a:pt x="3471" y="982"/>
                    <a:pt x="8293" y="0"/>
                  </a:cubicBezTo>
                  <a:cubicBezTo>
                    <a:pt x="8679" y="1375"/>
                    <a:pt x="8679" y="1375"/>
                    <a:pt x="8679" y="1375"/>
                  </a:cubicBezTo>
                  <a:cubicBezTo>
                    <a:pt x="4436" y="2356"/>
                    <a:pt x="1543" y="6284"/>
                    <a:pt x="1543" y="10604"/>
                  </a:cubicBezTo>
                  <a:cubicBezTo>
                    <a:pt x="1543" y="15709"/>
                    <a:pt x="5786" y="20029"/>
                    <a:pt x="10800" y="20029"/>
                  </a:cubicBezTo>
                  <a:cubicBezTo>
                    <a:pt x="15814" y="20029"/>
                    <a:pt x="20057" y="15709"/>
                    <a:pt x="20057" y="10604"/>
                  </a:cubicBezTo>
                  <a:cubicBezTo>
                    <a:pt x="20057" y="6284"/>
                    <a:pt x="17164" y="2356"/>
                    <a:pt x="12921" y="1375"/>
                  </a:cubicBezTo>
                  <a:cubicBezTo>
                    <a:pt x="13307" y="0"/>
                    <a:pt x="13307" y="0"/>
                    <a:pt x="13307" y="0"/>
                  </a:cubicBezTo>
                  <a:cubicBezTo>
                    <a:pt x="18129" y="982"/>
                    <a:pt x="21600" y="5498"/>
                    <a:pt x="21600" y="10604"/>
                  </a:cubicBezTo>
                  <a:cubicBezTo>
                    <a:pt x="21600" y="16691"/>
                    <a:pt x="16779" y="21600"/>
                    <a:pt x="10800" y="21600"/>
                  </a:cubicBezTo>
                </a:path>
              </a:pathLst>
            </a:custGeom>
            <a:solidFill>
              <a:srgbClr val="392C47"/>
            </a:solidFill>
            <a:ln w="12700" cap="flat">
              <a:noFill/>
              <a:miter lim="400000"/>
            </a:ln>
            <a:effectLst/>
          </p:spPr>
          <p:txBody>
            <a:bodyPr wrap="square" lIns="45719" tIns="45719" rIns="45719" bIns="45719" numCol="1" anchor="t">
              <a:noAutofit/>
            </a:bodyPr>
            <a:lstStyle/>
            <a:p>
              <a:endParaRPr/>
            </a:p>
          </p:txBody>
        </p:sp>
        <p:sp>
          <p:nvSpPr>
            <p:cNvPr id="243" name="Rectangle 17"/>
            <p:cNvSpPr/>
            <p:nvPr/>
          </p:nvSpPr>
          <p:spPr>
            <a:xfrm>
              <a:off x="127614" y="-1"/>
              <a:ext cx="19714" cy="59139"/>
            </a:xfrm>
            <a:prstGeom prst="rect">
              <a:avLst/>
            </a:prstGeom>
            <a:solidFill>
              <a:srgbClr val="392C47"/>
            </a:solidFill>
            <a:ln w="12700" cap="flat">
              <a:noFill/>
              <a:miter lim="400000"/>
            </a:ln>
            <a:effectLst/>
          </p:spPr>
          <p:txBody>
            <a:bodyPr wrap="square" lIns="45719" tIns="45719" rIns="45719" bIns="45719" numCol="1" anchor="t">
              <a:noAutofit/>
            </a:bodyPr>
            <a:lstStyle/>
            <a:p>
              <a:endParaRPr/>
            </a:p>
          </p:txBody>
        </p:sp>
        <p:sp>
          <p:nvSpPr>
            <p:cNvPr id="244" name="Rectangle 18"/>
            <p:cNvSpPr/>
            <p:nvPr/>
          </p:nvSpPr>
          <p:spPr>
            <a:xfrm>
              <a:off x="107901" y="-1"/>
              <a:ext cx="59139" cy="19714"/>
            </a:xfrm>
            <a:prstGeom prst="rect">
              <a:avLst/>
            </a:prstGeom>
            <a:solidFill>
              <a:srgbClr val="392C47"/>
            </a:solidFill>
            <a:ln w="12700" cap="flat">
              <a:noFill/>
              <a:miter lim="400000"/>
            </a:ln>
            <a:effectLst/>
          </p:spPr>
          <p:txBody>
            <a:bodyPr wrap="square" lIns="45719" tIns="45719" rIns="45719" bIns="45719" numCol="1" anchor="t">
              <a:noAutofit/>
            </a:bodyPr>
            <a:lstStyle/>
            <a:p>
              <a:endParaRPr/>
            </a:p>
          </p:txBody>
        </p:sp>
        <p:sp>
          <p:nvSpPr>
            <p:cNvPr id="245" name="Freeform 19"/>
            <p:cNvSpPr/>
            <p:nvPr/>
          </p:nvSpPr>
          <p:spPr>
            <a:xfrm>
              <a:off x="73663" y="163927"/>
              <a:ext cx="75740" cy="767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805" y="0"/>
                  </a:lnTo>
                  <a:lnTo>
                    <a:pt x="12427" y="1459"/>
                  </a:lnTo>
                  <a:lnTo>
                    <a:pt x="8285" y="13135"/>
                  </a:lnTo>
                  <a:lnTo>
                    <a:pt x="20121" y="9049"/>
                  </a:lnTo>
                  <a:lnTo>
                    <a:pt x="21600" y="14595"/>
                  </a:lnTo>
                  <a:lnTo>
                    <a:pt x="0" y="21600"/>
                  </a:lnTo>
                  <a:close/>
                </a:path>
              </a:pathLst>
            </a:custGeom>
            <a:solidFill>
              <a:srgbClr val="392C47"/>
            </a:solidFill>
            <a:ln w="12700" cap="flat">
              <a:noFill/>
              <a:miter lim="400000"/>
            </a:ln>
            <a:effectLst/>
          </p:spPr>
          <p:txBody>
            <a:bodyPr wrap="square" lIns="45719" tIns="45719" rIns="45719" bIns="45719" numCol="1" anchor="t">
              <a:noAutofit/>
            </a:bodyPr>
            <a:lstStyle/>
            <a:p>
              <a:endParaRPr/>
            </a:p>
          </p:txBody>
        </p:sp>
        <p:sp>
          <p:nvSpPr>
            <p:cNvPr id="246" name="Freeform 20"/>
            <p:cNvSpPr/>
            <p:nvPr/>
          </p:nvSpPr>
          <p:spPr>
            <a:xfrm>
              <a:off x="124501" y="113088"/>
              <a:ext cx="76777" cy="75740"/>
            </a:xfrm>
            <a:custGeom>
              <a:avLst/>
              <a:gdLst/>
              <a:ahLst/>
              <a:cxnLst>
                <a:cxn ang="0">
                  <a:pos x="wd2" y="hd2"/>
                </a:cxn>
                <a:cxn ang="5400000">
                  <a:pos x="wd2" y="hd2"/>
                </a:cxn>
                <a:cxn ang="10800000">
                  <a:pos x="wd2" y="hd2"/>
                </a:cxn>
                <a:cxn ang="16200000">
                  <a:pos x="wd2" y="hd2"/>
                </a:cxn>
              </a:cxnLst>
              <a:rect l="0" t="0" r="r" b="b"/>
              <a:pathLst>
                <a:path w="21600" h="21600" extrusionOk="0">
                  <a:moveTo>
                    <a:pt x="14595" y="21600"/>
                  </a:moveTo>
                  <a:lnTo>
                    <a:pt x="9049" y="20121"/>
                  </a:lnTo>
                  <a:lnTo>
                    <a:pt x="13135" y="8285"/>
                  </a:lnTo>
                  <a:lnTo>
                    <a:pt x="1459" y="12427"/>
                  </a:lnTo>
                  <a:lnTo>
                    <a:pt x="0" y="6805"/>
                  </a:lnTo>
                  <a:lnTo>
                    <a:pt x="21600" y="0"/>
                  </a:lnTo>
                  <a:lnTo>
                    <a:pt x="14595" y="21600"/>
                  </a:lnTo>
                  <a:close/>
                </a:path>
              </a:pathLst>
            </a:custGeom>
            <a:solidFill>
              <a:srgbClr val="392C47"/>
            </a:solidFill>
            <a:ln w="12700" cap="flat">
              <a:noFill/>
              <a:miter lim="400000"/>
            </a:ln>
            <a:effectLst/>
          </p:spPr>
          <p:txBody>
            <a:bodyPr wrap="square" lIns="45719" tIns="45719" rIns="45719" bIns="45719" numCol="1" anchor="t">
              <a:noAutofit/>
            </a:bodyPr>
            <a:lstStyle/>
            <a:p>
              <a:endParaRPr/>
            </a:p>
          </p:txBody>
        </p:sp>
      </p:grpSp>
      <p:sp>
        <p:nvSpPr>
          <p:cNvPr id="248" name="矩形 44"/>
          <p:cNvSpPr/>
          <p:nvPr/>
        </p:nvSpPr>
        <p:spPr>
          <a:xfrm>
            <a:off x="591259" y="4396609"/>
            <a:ext cx="2324375" cy="193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lnSpc>
                <a:spcPct val="150000"/>
              </a:lnSpc>
              <a:defRPr sz="600">
                <a:solidFill>
                  <a:srgbClr val="FFFFFF"/>
                </a:solidFill>
                <a:latin typeface="+mn-lt"/>
                <a:ea typeface="+mn-ea"/>
                <a:cs typeface="+mn-cs"/>
                <a:sym typeface="Helvetica"/>
              </a:defRPr>
            </a:pPr>
            <a:r>
              <a:t>*新加坡国立大学荣获2017国际华语辩论邀请赛冠军</a:t>
            </a:r>
          </a:p>
        </p:txBody>
      </p:sp>
    </p:spTree>
  </p:cSld>
  <p:clrMapOvr>
    <a:masterClrMapping/>
  </p:clrMapOvr>
  <p:transition spd="slow">
    <p:dissolve/>
  </p:transition>
</p:sld>
</file>

<file path=ppt/theme/theme1.xml><?xml version="1.0" encoding="utf-8"?>
<a:theme xmlns:a="http://schemas.openxmlformats.org/drawingml/2006/main" name="Office 主题">
  <a:themeElements>
    <a:clrScheme name="Office 主题">
      <a:dk1>
        <a:srgbClr val="103154"/>
      </a:dk1>
      <a:lt1>
        <a:srgbClr val="544C44"/>
      </a:lt1>
      <a:dk2>
        <a:srgbClr val="A7A7A7"/>
      </a:dk2>
      <a:lt2>
        <a:srgbClr val="535353"/>
      </a:lt2>
      <a:accent1>
        <a:srgbClr val="FF7F01"/>
      </a:accent1>
      <a:accent2>
        <a:srgbClr val="F1B015"/>
      </a:accent2>
      <a:accent3>
        <a:srgbClr val="FBEC85"/>
      </a:accent3>
      <a:accent4>
        <a:srgbClr val="D2C2F1"/>
      </a:accent4>
      <a:accent5>
        <a:srgbClr val="DA5AF4"/>
      </a:accent5>
      <a:accent6>
        <a:srgbClr val="9D09D1"/>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03154"/>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03154"/>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FF7F01"/>
      </a:accent1>
      <a:accent2>
        <a:srgbClr val="F1B015"/>
      </a:accent2>
      <a:accent3>
        <a:srgbClr val="FBEC85"/>
      </a:accent3>
      <a:accent4>
        <a:srgbClr val="D2C2F1"/>
      </a:accent4>
      <a:accent5>
        <a:srgbClr val="DA5AF4"/>
      </a:accent5>
      <a:accent6>
        <a:srgbClr val="9D09D1"/>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03154"/>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03154"/>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393</TotalTime>
  <Words>654</Words>
  <Application>Microsoft Office PowerPoint</Application>
  <PresentationFormat>全屏显示(16:9)</PresentationFormat>
  <Paragraphs>119</Paragraphs>
  <Slides>15</Slides>
  <Notes>0</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6</cp:revision>
  <dcterms:modified xsi:type="dcterms:W3CDTF">2017-06-14T08:34:19Z</dcterms:modified>
</cp:coreProperties>
</file>